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60" r:id="rId3"/>
  </p:sldMasterIdLst>
  <p:notesMasterIdLst>
    <p:notesMasterId r:id="rId45"/>
  </p:notesMasterIdLst>
  <p:sldIdLst>
    <p:sldId id="256" r:id="rId4"/>
    <p:sldId id="257" r:id="rId5"/>
    <p:sldId id="262" r:id="rId6"/>
    <p:sldId id="258" r:id="rId7"/>
    <p:sldId id="260" r:id="rId8"/>
    <p:sldId id="261" r:id="rId9"/>
    <p:sldId id="265" r:id="rId10"/>
    <p:sldId id="259" r:id="rId11"/>
    <p:sldId id="263" r:id="rId12"/>
    <p:sldId id="302" r:id="rId13"/>
    <p:sldId id="303" r:id="rId14"/>
    <p:sldId id="304" r:id="rId15"/>
    <p:sldId id="308" r:id="rId16"/>
    <p:sldId id="309" r:id="rId17"/>
    <p:sldId id="307" r:id="rId18"/>
    <p:sldId id="279" r:id="rId19"/>
    <p:sldId id="280" r:id="rId20"/>
    <p:sldId id="281" r:id="rId21"/>
    <p:sldId id="282" r:id="rId22"/>
    <p:sldId id="283" r:id="rId23"/>
    <p:sldId id="284" r:id="rId24"/>
    <p:sldId id="285" r:id="rId25"/>
    <p:sldId id="286" r:id="rId26"/>
    <p:sldId id="287" r:id="rId27"/>
    <p:sldId id="288" r:id="rId28"/>
    <p:sldId id="289" r:id="rId29"/>
    <p:sldId id="292" r:id="rId30"/>
    <p:sldId id="291" r:id="rId31"/>
    <p:sldId id="264" r:id="rId32"/>
    <p:sldId id="293" r:id="rId33"/>
    <p:sldId id="294" r:id="rId34"/>
    <p:sldId id="295" r:id="rId35"/>
    <p:sldId id="296" r:id="rId36"/>
    <p:sldId id="297" r:id="rId37"/>
    <p:sldId id="298" r:id="rId38"/>
    <p:sldId id="299" r:id="rId39"/>
    <p:sldId id="300" r:id="rId40"/>
    <p:sldId id="301" r:id="rId41"/>
    <p:sldId id="266" r:id="rId42"/>
    <p:sldId id="267" r:id="rId43"/>
    <p:sldId id="268"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7DB5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0172" autoAdjust="0"/>
  </p:normalViewPr>
  <p:slideViewPr>
    <p:cSldViewPr snapToGrid="0">
      <p:cViewPr varScale="1">
        <p:scale>
          <a:sx n="67" d="100"/>
          <a:sy n="67" d="100"/>
        </p:scale>
        <p:origin x="82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05A200-B94B-459A-84B2-1FAADF293EED}" type="datetimeFigureOut">
              <a:rPr lang="es-AR" smtClean="0"/>
              <a:t>06/06/2022</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F5BEEE-29A4-446C-86AC-2C2A08515F8B}" type="slidenum">
              <a:rPr lang="es-AR" smtClean="0"/>
              <a:t>‹Nº›</a:t>
            </a:fld>
            <a:endParaRPr lang="es-AR"/>
          </a:p>
        </p:txBody>
      </p:sp>
    </p:spTree>
    <p:extLst>
      <p:ext uri="{BB962C8B-B14F-4D97-AF65-F5344CB8AC3E}">
        <p14:creationId xmlns:p14="http://schemas.microsoft.com/office/powerpoint/2010/main" val="1192166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4BF5BEEE-29A4-446C-86AC-2C2A08515F8B}" type="slidenum">
              <a:rPr lang="es-AR" smtClean="0"/>
              <a:t>14</a:t>
            </a:fld>
            <a:endParaRPr lang="es-AR"/>
          </a:p>
        </p:txBody>
      </p:sp>
    </p:spTree>
    <p:extLst>
      <p:ext uri="{BB962C8B-B14F-4D97-AF65-F5344CB8AC3E}">
        <p14:creationId xmlns:p14="http://schemas.microsoft.com/office/powerpoint/2010/main" val="3024078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 name="Google Shape;204;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088986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181785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 name="Google Shape;230;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4237253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5" name="Google Shape;245;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009196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9c81de7552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9c81de7552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100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9b2755265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9b2755265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La evaluación auténtica evaluación centrada mayoritariamente en procesos más que en resultados e interesada en que sea el alumno quien asuma la responsabilidad de su propio aprendizaje y por ende utilice la evaluación como un medio que le permita alcanzar los conocimientos propuestos en las diferentes disciplinas de una educación formal (Ahumada, 2005, p.12).</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56800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d5b15f0a3_5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d5b15f0a3_5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487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723630543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723630543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Es importante subrayar que no todas las tareas de evaluación pueden ser semejantes a las del campo laboral, ni todas las demandas del campo profesional son reproducibles en el contexto universitario, por lo que la riqueza de una estrategia evaluativa deberia considerar, primero las características propias del curso y la disciplina, y luego combinar herramientas de la evaluación auténtica así como instrumentos más tradicionales, en concordancia con las metodologías aplicadas</a:t>
            </a:r>
            <a:endParaRPr/>
          </a:p>
        </p:txBody>
      </p:sp>
    </p:spTree>
    <p:extLst>
      <p:ext uri="{BB962C8B-B14F-4D97-AF65-F5344CB8AC3E}">
        <p14:creationId xmlns:p14="http://schemas.microsoft.com/office/powerpoint/2010/main" val="845242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cb9a0b074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cb9a0b074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05149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cb9a0b074_1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cb9a0b074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0954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1611710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9b27552654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9b27552654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73242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d251bb473_0_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d251bb473_0_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34888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d251bb473_0_6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d251bb473_0_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52320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9c81de7552_0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9c81de7552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12069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9de55e038a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9de55e038a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64979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e965474a9_3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e965474a9_3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3217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198569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06332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 name="Google Shape;17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14995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 name="Google Shape;17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801739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385593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714494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Google Shape;19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49845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a:p>
        </p:txBody>
      </p:sp>
      <p:sp>
        <p:nvSpPr>
          <p:cNvPr id="4" name="Marcador de fecha 3"/>
          <p:cNvSpPr>
            <a:spLocks noGrp="1"/>
          </p:cNvSpPr>
          <p:nvPr>
            <p:ph type="dt" sz="half" idx="10"/>
          </p:nvPr>
        </p:nvSpPr>
        <p:spPr/>
        <p:txBody>
          <a:bodyPr/>
          <a:lstStyle/>
          <a:p>
            <a:fld id="{F9D2E33F-FFEB-436A-879E-CB14CC432986}" type="datetimeFigureOut">
              <a:rPr lang="en-US" smtClean="0"/>
              <a:t>6/6/2022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E24F68CF-DDAA-435F-BA9F-8A3E26ED0CC1}" type="slidenum">
              <a:rPr lang="en-US" smtClean="0"/>
              <a:t>‹Nº›</a:t>
            </a:fld>
            <a:endParaRPr lang="en-US"/>
          </a:p>
        </p:txBody>
      </p:sp>
    </p:spTree>
    <p:extLst>
      <p:ext uri="{BB962C8B-B14F-4D97-AF65-F5344CB8AC3E}">
        <p14:creationId xmlns:p14="http://schemas.microsoft.com/office/powerpoint/2010/main" val="953576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F9D2E33F-FFEB-436A-879E-CB14CC432986}" type="datetimeFigureOut">
              <a:rPr lang="en-US" smtClean="0"/>
              <a:t>6/6/2022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E24F68CF-DDAA-435F-BA9F-8A3E26ED0CC1}" type="slidenum">
              <a:rPr lang="en-US" smtClean="0"/>
              <a:t>‹Nº›</a:t>
            </a:fld>
            <a:endParaRPr lang="en-US"/>
          </a:p>
        </p:txBody>
      </p:sp>
    </p:spTree>
    <p:extLst>
      <p:ext uri="{BB962C8B-B14F-4D97-AF65-F5344CB8AC3E}">
        <p14:creationId xmlns:p14="http://schemas.microsoft.com/office/powerpoint/2010/main" val="4049447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F9D2E33F-FFEB-436A-879E-CB14CC432986}" type="datetimeFigureOut">
              <a:rPr lang="en-US" smtClean="0"/>
              <a:t>6/6/2022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E24F68CF-DDAA-435F-BA9F-8A3E26ED0CC1}" type="slidenum">
              <a:rPr lang="en-US" smtClean="0"/>
              <a:t>‹Nº›</a:t>
            </a:fld>
            <a:endParaRPr lang="en-US"/>
          </a:p>
        </p:txBody>
      </p:sp>
    </p:spTree>
    <p:extLst>
      <p:ext uri="{BB962C8B-B14F-4D97-AF65-F5344CB8AC3E}">
        <p14:creationId xmlns:p14="http://schemas.microsoft.com/office/powerpoint/2010/main" val="1533436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1"/>
        <p:cNvGrpSpPr/>
        <p:nvPr/>
      </p:nvGrpSpPr>
      <p:grpSpPr>
        <a:xfrm>
          <a:off x="0" y="0"/>
          <a:ext cx="0" cy="0"/>
          <a:chOff x="0" y="0"/>
          <a:chExt cx="0" cy="0"/>
        </a:xfrm>
      </p:grpSpPr>
      <p:cxnSp>
        <p:nvCxnSpPr>
          <p:cNvPr id="22" name="Google Shape;22;p4"/>
          <p:cNvCxnSpPr/>
          <p:nvPr/>
        </p:nvCxnSpPr>
        <p:spPr>
          <a:xfrm>
            <a:off x="566931" y="554200"/>
            <a:ext cx="244400" cy="0"/>
          </a:xfrm>
          <a:prstGeom prst="straightConnector1">
            <a:avLst/>
          </a:prstGeom>
          <a:noFill/>
          <a:ln w="19050" cap="flat" cmpd="sng">
            <a:solidFill>
              <a:schemeClr val="lt1"/>
            </a:solidFill>
            <a:prstDash val="solid"/>
            <a:round/>
            <a:headEnd type="none" w="sm" len="sm"/>
            <a:tailEnd type="none" w="sm" len="sm"/>
          </a:ln>
        </p:spPr>
      </p:cxnSp>
      <p:sp>
        <p:nvSpPr>
          <p:cNvPr id="23" name="Google Shape;23;p4"/>
          <p:cNvSpPr txBox="1">
            <a:spLocks noGrp="1"/>
          </p:cNvSpPr>
          <p:nvPr>
            <p:ph type="title"/>
          </p:nvPr>
        </p:nvSpPr>
        <p:spPr>
          <a:xfrm>
            <a:off x="377471" y="949521"/>
            <a:ext cx="8325600" cy="5114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4800"/>
              <a:buNone/>
              <a:defRPr sz="6400">
                <a:solidFill>
                  <a:schemeClr val="lt1"/>
                </a:solidFill>
              </a:defRPr>
            </a:lvl1pPr>
            <a:lvl2pPr lvl="1" algn="l">
              <a:lnSpc>
                <a:spcPct val="100000"/>
              </a:lnSpc>
              <a:spcBef>
                <a:spcPts val="0"/>
              </a:spcBef>
              <a:spcAft>
                <a:spcPts val="0"/>
              </a:spcAft>
              <a:buClr>
                <a:schemeClr val="lt1"/>
              </a:buClr>
              <a:buSzPts val="4800"/>
              <a:buNone/>
              <a:defRPr sz="6400">
                <a:solidFill>
                  <a:schemeClr val="lt1"/>
                </a:solidFill>
              </a:defRPr>
            </a:lvl2pPr>
            <a:lvl3pPr lvl="2" algn="l">
              <a:lnSpc>
                <a:spcPct val="100000"/>
              </a:lnSpc>
              <a:spcBef>
                <a:spcPts val="0"/>
              </a:spcBef>
              <a:spcAft>
                <a:spcPts val="0"/>
              </a:spcAft>
              <a:buClr>
                <a:schemeClr val="lt1"/>
              </a:buClr>
              <a:buSzPts val="4800"/>
              <a:buNone/>
              <a:defRPr sz="6400">
                <a:solidFill>
                  <a:schemeClr val="lt1"/>
                </a:solidFill>
              </a:defRPr>
            </a:lvl3pPr>
            <a:lvl4pPr lvl="3" algn="l">
              <a:lnSpc>
                <a:spcPct val="100000"/>
              </a:lnSpc>
              <a:spcBef>
                <a:spcPts val="0"/>
              </a:spcBef>
              <a:spcAft>
                <a:spcPts val="0"/>
              </a:spcAft>
              <a:buClr>
                <a:schemeClr val="lt1"/>
              </a:buClr>
              <a:buSzPts val="4800"/>
              <a:buNone/>
              <a:defRPr sz="6400">
                <a:solidFill>
                  <a:schemeClr val="lt1"/>
                </a:solidFill>
              </a:defRPr>
            </a:lvl4pPr>
            <a:lvl5pPr lvl="4" algn="l">
              <a:lnSpc>
                <a:spcPct val="100000"/>
              </a:lnSpc>
              <a:spcBef>
                <a:spcPts val="0"/>
              </a:spcBef>
              <a:spcAft>
                <a:spcPts val="0"/>
              </a:spcAft>
              <a:buClr>
                <a:schemeClr val="lt1"/>
              </a:buClr>
              <a:buSzPts val="4800"/>
              <a:buNone/>
              <a:defRPr sz="6400">
                <a:solidFill>
                  <a:schemeClr val="lt1"/>
                </a:solidFill>
              </a:defRPr>
            </a:lvl5pPr>
            <a:lvl6pPr lvl="5" algn="l">
              <a:lnSpc>
                <a:spcPct val="100000"/>
              </a:lnSpc>
              <a:spcBef>
                <a:spcPts val="0"/>
              </a:spcBef>
              <a:spcAft>
                <a:spcPts val="0"/>
              </a:spcAft>
              <a:buClr>
                <a:schemeClr val="lt1"/>
              </a:buClr>
              <a:buSzPts val="4800"/>
              <a:buNone/>
              <a:defRPr sz="6400">
                <a:solidFill>
                  <a:schemeClr val="lt1"/>
                </a:solidFill>
              </a:defRPr>
            </a:lvl6pPr>
            <a:lvl7pPr lvl="6" algn="l">
              <a:lnSpc>
                <a:spcPct val="100000"/>
              </a:lnSpc>
              <a:spcBef>
                <a:spcPts val="0"/>
              </a:spcBef>
              <a:spcAft>
                <a:spcPts val="0"/>
              </a:spcAft>
              <a:buClr>
                <a:schemeClr val="lt1"/>
              </a:buClr>
              <a:buSzPts val="4800"/>
              <a:buNone/>
              <a:defRPr sz="6400">
                <a:solidFill>
                  <a:schemeClr val="lt1"/>
                </a:solidFill>
              </a:defRPr>
            </a:lvl7pPr>
            <a:lvl8pPr lvl="7" algn="l">
              <a:lnSpc>
                <a:spcPct val="100000"/>
              </a:lnSpc>
              <a:spcBef>
                <a:spcPts val="0"/>
              </a:spcBef>
              <a:spcAft>
                <a:spcPts val="0"/>
              </a:spcAft>
              <a:buClr>
                <a:schemeClr val="lt1"/>
              </a:buClr>
              <a:buSzPts val="4800"/>
              <a:buNone/>
              <a:defRPr sz="6400">
                <a:solidFill>
                  <a:schemeClr val="lt1"/>
                </a:solidFill>
              </a:defRPr>
            </a:lvl8pPr>
            <a:lvl9pPr lvl="8" algn="l">
              <a:lnSpc>
                <a:spcPct val="100000"/>
              </a:lnSpc>
              <a:spcBef>
                <a:spcPts val="0"/>
              </a:spcBef>
              <a:spcAft>
                <a:spcPts val="0"/>
              </a:spcAft>
              <a:buClr>
                <a:schemeClr val="lt1"/>
              </a:buClr>
              <a:buSzPts val="4800"/>
              <a:buNone/>
              <a:defRPr sz="6400">
                <a:solidFill>
                  <a:schemeClr val="lt1"/>
                </a:solidFill>
              </a:defRPr>
            </a:lvl9pPr>
          </a:lstStyle>
          <a:p>
            <a:endParaRPr/>
          </a:p>
        </p:txBody>
      </p:sp>
      <p:sp>
        <p:nvSpPr>
          <p:cNvPr id="24" name="Google Shape;24;p4"/>
          <p:cNvSpPr txBox="1">
            <a:spLocks noGrp="1"/>
          </p:cNvSpPr>
          <p:nvPr>
            <p:ph type="sldNum" idx="12"/>
          </p:nvPr>
        </p:nvSpPr>
        <p:spPr>
          <a:xfrm>
            <a:off x="11330665" y="6251679"/>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9pPr>
          </a:lstStyle>
          <a:p>
            <a:fld id="{00000000-1234-1234-1234-123412341234}" type="slidenum">
              <a:rPr lang="es-AR" smtClean="0"/>
              <a:pPr/>
              <a:t>‹Nº›</a:t>
            </a:fld>
            <a:endParaRPr lang="es-AR"/>
          </a:p>
        </p:txBody>
      </p:sp>
    </p:spTree>
    <p:extLst>
      <p:ext uri="{BB962C8B-B14F-4D97-AF65-F5344CB8AC3E}">
        <p14:creationId xmlns:p14="http://schemas.microsoft.com/office/powerpoint/2010/main" val="2161709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8"/>
        <p:cNvGrpSpPr/>
        <p:nvPr/>
      </p:nvGrpSpPr>
      <p:grpSpPr>
        <a:xfrm>
          <a:off x="0" y="0"/>
          <a:ext cx="0" cy="0"/>
          <a:chOff x="0" y="0"/>
          <a:chExt cx="0" cy="0"/>
        </a:xfrm>
      </p:grpSpPr>
      <p:sp>
        <p:nvSpPr>
          <p:cNvPr id="49" name="Google Shape;49;p9"/>
          <p:cNvSpPr/>
          <p:nvPr/>
        </p:nvSpPr>
        <p:spPr>
          <a:xfrm>
            <a:off x="6096000" y="167"/>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50" name="Google Shape;50;p9"/>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354000" y="1863133"/>
            <a:ext cx="5393600" cy="1757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3600"/>
              <a:buNone/>
              <a:defRPr sz="4800">
                <a:solidFill>
                  <a:schemeClr val="dk1"/>
                </a:solidFill>
              </a:defRPr>
            </a:lvl1pPr>
            <a:lvl2pPr lvl="1" algn="ctr" rtl="0">
              <a:spcBef>
                <a:spcPts val="0"/>
              </a:spcBef>
              <a:spcAft>
                <a:spcPts val="0"/>
              </a:spcAft>
              <a:buClr>
                <a:schemeClr val="dk1"/>
              </a:buClr>
              <a:buSzPts val="3600"/>
              <a:buNone/>
              <a:defRPr sz="4800">
                <a:solidFill>
                  <a:schemeClr val="dk1"/>
                </a:solidFill>
              </a:defRPr>
            </a:lvl2pPr>
            <a:lvl3pPr lvl="2" algn="ctr" rtl="0">
              <a:spcBef>
                <a:spcPts val="0"/>
              </a:spcBef>
              <a:spcAft>
                <a:spcPts val="0"/>
              </a:spcAft>
              <a:buClr>
                <a:schemeClr val="dk1"/>
              </a:buClr>
              <a:buSzPts val="3600"/>
              <a:buNone/>
              <a:defRPr sz="4800">
                <a:solidFill>
                  <a:schemeClr val="dk1"/>
                </a:solidFill>
              </a:defRPr>
            </a:lvl3pPr>
            <a:lvl4pPr lvl="3" algn="ctr" rtl="0">
              <a:spcBef>
                <a:spcPts val="0"/>
              </a:spcBef>
              <a:spcAft>
                <a:spcPts val="0"/>
              </a:spcAft>
              <a:buClr>
                <a:schemeClr val="dk1"/>
              </a:buClr>
              <a:buSzPts val="3600"/>
              <a:buNone/>
              <a:defRPr sz="4800">
                <a:solidFill>
                  <a:schemeClr val="dk1"/>
                </a:solidFill>
              </a:defRPr>
            </a:lvl4pPr>
            <a:lvl5pPr lvl="4" algn="ctr" rtl="0">
              <a:spcBef>
                <a:spcPts val="0"/>
              </a:spcBef>
              <a:spcAft>
                <a:spcPts val="0"/>
              </a:spcAft>
              <a:buClr>
                <a:schemeClr val="dk1"/>
              </a:buClr>
              <a:buSzPts val="3600"/>
              <a:buNone/>
              <a:defRPr sz="4800">
                <a:solidFill>
                  <a:schemeClr val="dk1"/>
                </a:solidFill>
              </a:defRPr>
            </a:lvl5pPr>
            <a:lvl6pPr lvl="5" algn="ctr" rtl="0">
              <a:spcBef>
                <a:spcPts val="0"/>
              </a:spcBef>
              <a:spcAft>
                <a:spcPts val="0"/>
              </a:spcAft>
              <a:buClr>
                <a:schemeClr val="dk1"/>
              </a:buClr>
              <a:buSzPts val="3600"/>
              <a:buNone/>
              <a:defRPr sz="4800">
                <a:solidFill>
                  <a:schemeClr val="dk1"/>
                </a:solidFill>
              </a:defRPr>
            </a:lvl6pPr>
            <a:lvl7pPr lvl="6" algn="ctr" rtl="0">
              <a:spcBef>
                <a:spcPts val="0"/>
              </a:spcBef>
              <a:spcAft>
                <a:spcPts val="0"/>
              </a:spcAft>
              <a:buClr>
                <a:schemeClr val="dk1"/>
              </a:buClr>
              <a:buSzPts val="3600"/>
              <a:buNone/>
              <a:defRPr sz="4800">
                <a:solidFill>
                  <a:schemeClr val="dk1"/>
                </a:solidFill>
              </a:defRPr>
            </a:lvl7pPr>
            <a:lvl8pPr lvl="7" algn="ctr" rtl="0">
              <a:spcBef>
                <a:spcPts val="0"/>
              </a:spcBef>
              <a:spcAft>
                <a:spcPts val="0"/>
              </a:spcAft>
              <a:buClr>
                <a:schemeClr val="dk1"/>
              </a:buClr>
              <a:buSzPts val="3600"/>
              <a:buNone/>
              <a:defRPr sz="4800">
                <a:solidFill>
                  <a:schemeClr val="dk1"/>
                </a:solidFill>
              </a:defRPr>
            </a:lvl8pPr>
            <a:lvl9pPr lvl="8" algn="ctr" rtl="0">
              <a:spcBef>
                <a:spcPts val="0"/>
              </a:spcBef>
              <a:spcAft>
                <a:spcPts val="0"/>
              </a:spcAft>
              <a:buClr>
                <a:schemeClr val="dk1"/>
              </a:buClr>
              <a:buSzPts val="3600"/>
              <a:buNone/>
              <a:defRPr sz="4800">
                <a:solidFill>
                  <a:schemeClr val="dk1"/>
                </a:solidFill>
              </a:defRPr>
            </a:lvl9pPr>
          </a:lstStyle>
          <a:p>
            <a:endParaRPr/>
          </a:p>
        </p:txBody>
      </p:sp>
      <p:sp>
        <p:nvSpPr>
          <p:cNvPr id="52" name="Google Shape;52;p9"/>
          <p:cNvSpPr txBox="1">
            <a:spLocks noGrp="1"/>
          </p:cNvSpPr>
          <p:nvPr>
            <p:ph type="subTitle" idx="1"/>
          </p:nvPr>
        </p:nvSpPr>
        <p:spPr>
          <a:xfrm>
            <a:off x="354000" y="3647161"/>
            <a:ext cx="5393600" cy="179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800"/>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53" name="Google Shape;53;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Autofit/>
          </a:bodyPr>
          <a:lstStyle>
            <a:lvl1pPr marL="609585" lvl="0" indent="-457189" rtl="0">
              <a:spcBef>
                <a:spcPts val="0"/>
              </a:spcBef>
              <a:spcAft>
                <a:spcPts val="0"/>
              </a:spcAft>
              <a:buClr>
                <a:schemeClr val="lt1"/>
              </a:buClr>
              <a:buSzPts val="1800"/>
              <a:buChar char="●"/>
              <a:defRPr>
                <a:solidFill>
                  <a:schemeClr val="lt1"/>
                </a:solidFill>
              </a:defRPr>
            </a:lvl1pPr>
            <a:lvl2pPr marL="1219170" lvl="1" indent="-423323" rtl="0">
              <a:spcBef>
                <a:spcPts val="2133"/>
              </a:spcBef>
              <a:spcAft>
                <a:spcPts val="0"/>
              </a:spcAft>
              <a:buClr>
                <a:schemeClr val="lt1"/>
              </a:buClr>
              <a:buSzPts val="1400"/>
              <a:buChar char="○"/>
              <a:defRPr>
                <a:solidFill>
                  <a:schemeClr val="lt1"/>
                </a:solidFill>
              </a:defRPr>
            </a:lvl2pPr>
            <a:lvl3pPr marL="1828754" lvl="2" indent="-423323" rtl="0">
              <a:spcBef>
                <a:spcPts val="2133"/>
              </a:spcBef>
              <a:spcAft>
                <a:spcPts val="0"/>
              </a:spcAft>
              <a:buClr>
                <a:schemeClr val="lt1"/>
              </a:buClr>
              <a:buSzPts val="1400"/>
              <a:buChar char="■"/>
              <a:defRPr>
                <a:solidFill>
                  <a:schemeClr val="lt1"/>
                </a:solidFill>
              </a:defRPr>
            </a:lvl3pPr>
            <a:lvl4pPr marL="2438339" lvl="3" indent="-423323" rtl="0">
              <a:spcBef>
                <a:spcPts val="2133"/>
              </a:spcBef>
              <a:spcAft>
                <a:spcPts val="0"/>
              </a:spcAft>
              <a:buClr>
                <a:schemeClr val="lt1"/>
              </a:buClr>
              <a:buSzPts val="1400"/>
              <a:buChar char="●"/>
              <a:defRPr>
                <a:solidFill>
                  <a:schemeClr val="lt1"/>
                </a:solidFill>
              </a:defRPr>
            </a:lvl4pPr>
            <a:lvl5pPr marL="3047924" lvl="4" indent="-423323" rtl="0">
              <a:spcBef>
                <a:spcPts val="2133"/>
              </a:spcBef>
              <a:spcAft>
                <a:spcPts val="0"/>
              </a:spcAft>
              <a:buClr>
                <a:schemeClr val="lt1"/>
              </a:buClr>
              <a:buSzPts val="1400"/>
              <a:buChar char="○"/>
              <a:defRPr>
                <a:solidFill>
                  <a:schemeClr val="lt1"/>
                </a:solidFill>
              </a:defRPr>
            </a:lvl5pPr>
            <a:lvl6pPr marL="3657509" lvl="5" indent="-423323" rtl="0">
              <a:spcBef>
                <a:spcPts val="2133"/>
              </a:spcBef>
              <a:spcAft>
                <a:spcPts val="0"/>
              </a:spcAft>
              <a:buClr>
                <a:schemeClr val="lt1"/>
              </a:buClr>
              <a:buSzPts val="1400"/>
              <a:buChar char="■"/>
              <a:defRPr>
                <a:solidFill>
                  <a:schemeClr val="lt1"/>
                </a:solidFill>
              </a:defRPr>
            </a:lvl6pPr>
            <a:lvl7pPr marL="4267093" lvl="6" indent="-423323" rtl="0">
              <a:spcBef>
                <a:spcPts val="2133"/>
              </a:spcBef>
              <a:spcAft>
                <a:spcPts val="0"/>
              </a:spcAft>
              <a:buClr>
                <a:schemeClr val="lt1"/>
              </a:buClr>
              <a:buSzPts val="1400"/>
              <a:buChar char="●"/>
              <a:defRPr>
                <a:solidFill>
                  <a:schemeClr val="lt1"/>
                </a:solidFill>
              </a:defRPr>
            </a:lvl7pPr>
            <a:lvl8pPr marL="4876678" lvl="7" indent="-423323" rtl="0">
              <a:spcBef>
                <a:spcPts val="2133"/>
              </a:spcBef>
              <a:spcAft>
                <a:spcPts val="0"/>
              </a:spcAft>
              <a:buClr>
                <a:schemeClr val="lt1"/>
              </a:buClr>
              <a:buSzPts val="1400"/>
              <a:buChar char="○"/>
              <a:defRPr>
                <a:solidFill>
                  <a:schemeClr val="lt1"/>
                </a:solidFill>
              </a:defRPr>
            </a:lvl8pPr>
            <a:lvl9pPr marL="5486263" lvl="8" indent="-423323" rtl="0">
              <a:spcBef>
                <a:spcPts val="2133"/>
              </a:spcBef>
              <a:spcAft>
                <a:spcPts val="2133"/>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s-AR" smtClean="0"/>
              <a:pPr/>
              <a:t>‹Nº›</a:t>
            </a:fld>
            <a:endParaRPr lang="es-AR"/>
          </a:p>
        </p:txBody>
      </p:sp>
    </p:spTree>
    <p:extLst>
      <p:ext uri="{BB962C8B-B14F-4D97-AF65-F5344CB8AC3E}">
        <p14:creationId xmlns:p14="http://schemas.microsoft.com/office/powerpoint/2010/main" val="1829570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8"/>
        <p:cNvGrpSpPr/>
        <p:nvPr/>
      </p:nvGrpSpPr>
      <p:grpSpPr>
        <a:xfrm>
          <a:off x="0" y="0"/>
          <a:ext cx="0" cy="0"/>
          <a:chOff x="0" y="0"/>
          <a:chExt cx="0" cy="0"/>
        </a:xfrm>
      </p:grpSpPr>
      <p:cxnSp>
        <p:nvCxnSpPr>
          <p:cNvPr id="29" name="Google Shape;29;p5"/>
          <p:cNvCxnSpPr/>
          <p:nvPr/>
        </p:nvCxnSpPr>
        <p:spPr>
          <a:xfrm>
            <a:off x="3303632" y="554200"/>
            <a:ext cx="832560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p5"/>
          <p:cNvCxnSpPr/>
          <p:nvPr/>
        </p:nvCxnSpPr>
        <p:spPr>
          <a:xfrm>
            <a:off x="3303632" y="6320000"/>
            <a:ext cx="8325600" cy="0"/>
          </a:xfrm>
          <a:prstGeom prst="straightConnector1">
            <a:avLst/>
          </a:prstGeom>
          <a:noFill/>
          <a:ln w="19050" cap="flat" cmpd="sng">
            <a:solidFill>
              <a:schemeClr val="dk2"/>
            </a:solidFill>
            <a:prstDash val="solid"/>
            <a:round/>
            <a:headEnd type="none" w="sm" len="sm"/>
            <a:tailEnd type="none" w="sm" len="sm"/>
          </a:ln>
        </p:spPr>
      </p:cxnSp>
      <p:cxnSp>
        <p:nvCxnSpPr>
          <p:cNvPr id="31" name="Google Shape;31;p5"/>
          <p:cNvCxnSpPr/>
          <p:nvPr/>
        </p:nvCxnSpPr>
        <p:spPr>
          <a:xfrm>
            <a:off x="566931" y="554200"/>
            <a:ext cx="244400" cy="0"/>
          </a:xfrm>
          <a:prstGeom prst="straightConnector1">
            <a:avLst/>
          </a:prstGeom>
          <a:noFill/>
          <a:ln w="19050" cap="flat" cmpd="sng">
            <a:solidFill>
              <a:schemeClr val="dk2"/>
            </a:solidFill>
            <a:prstDash val="solid"/>
            <a:round/>
            <a:headEnd type="none" w="sm" len="sm"/>
            <a:tailEnd type="none" w="sm" len="sm"/>
          </a:ln>
        </p:spPr>
      </p:cxnSp>
      <p:sp>
        <p:nvSpPr>
          <p:cNvPr id="32" name="Google Shape;32;p5"/>
          <p:cNvSpPr txBox="1">
            <a:spLocks noGrp="1"/>
          </p:cNvSpPr>
          <p:nvPr>
            <p:ph type="title"/>
          </p:nvPr>
        </p:nvSpPr>
        <p:spPr>
          <a:xfrm>
            <a:off x="3200333" y="767933"/>
            <a:ext cx="8428800" cy="847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3" name="Google Shape;33;p5"/>
          <p:cNvSpPr txBox="1">
            <a:spLocks noGrp="1"/>
          </p:cNvSpPr>
          <p:nvPr>
            <p:ph type="body" idx="1"/>
          </p:nvPr>
        </p:nvSpPr>
        <p:spPr>
          <a:xfrm>
            <a:off x="3200404" y="2136900"/>
            <a:ext cx="4095200" cy="4003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867"/>
            </a:lvl1pPr>
            <a:lvl2pPr marL="1219170" lvl="1" indent="-406390" rtl="0">
              <a:spcBef>
                <a:spcPts val="2133"/>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sp>
        <p:nvSpPr>
          <p:cNvPr id="34" name="Google Shape;34;p5"/>
          <p:cNvSpPr txBox="1">
            <a:spLocks noGrp="1"/>
          </p:cNvSpPr>
          <p:nvPr>
            <p:ph type="body" idx="2"/>
          </p:nvPr>
        </p:nvSpPr>
        <p:spPr>
          <a:xfrm>
            <a:off x="7534096" y="2136900"/>
            <a:ext cx="4095200" cy="4003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867"/>
            </a:lvl1pPr>
            <a:lvl2pPr marL="1219170" lvl="1" indent="-406390" rtl="0">
              <a:spcBef>
                <a:spcPts val="2133"/>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sp>
        <p:nvSpPr>
          <p:cNvPr id="35" name="Google Shape;35;p5"/>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s-AR" smtClean="0"/>
              <a:pPr/>
              <a:t>‹Nº›</a:t>
            </a:fld>
            <a:endParaRPr lang="es-AR"/>
          </a:p>
        </p:txBody>
      </p:sp>
    </p:spTree>
    <p:extLst>
      <p:ext uri="{BB962C8B-B14F-4D97-AF65-F5344CB8AC3E}">
        <p14:creationId xmlns:p14="http://schemas.microsoft.com/office/powerpoint/2010/main" val="3764396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a:p>
        </p:txBody>
      </p:sp>
      <p:sp>
        <p:nvSpPr>
          <p:cNvPr id="4" name="Marcador de fecha 3"/>
          <p:cNvSpPr>
            <a:spLocks noGrp="1"/>
          </p:cNvSpPr>
          <p:nvPr>
            <p:ph type="dt" sz="half" idx="10"/>
          </p:nvPr>
        </p:nvSpPr>
        <p:spPr/>
        <p:txBody>
          <a:bodyPr/>
          <a:lstStyle/>
          <a:p>
            <a:fld id="{F9D2E33F-FFEB-436A-879E-CB14CC432986}" type="datetimeFigureOut">
              <a:rPr lang="en-US" smtClean="0"/>
              <a:t>6/6/2022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E24F68CF-DDAA-435F-BA9F-8A3E26ED0CC1}" type="slidenum">
              <a:rPr lang="en-US" smtClean="0"/>
              <a:t>‹Nº›</a:t>
            </a:fld>
            <a:endParaRPr lang="en-US"/>
          </a:p>
        </p:txBody>
      </p:sp>
    </p:spTree>
    <p:extLst>
      <p:ext uri="{BB962C8B-B14F-4D97-AF65-F5344CB8AC3E}">
        <p14:creationId xmlns:p14="http://schemas.microsoft.com/office/powerpoint/2010/main" val="1936096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F9D2E33F-FFEB-436A-879E-CB14CC432986}" type="datetimeFigureOut">
              <a:rPr lang="en-US" smtClean="0"/>
              <a:t>6/6/2022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E24F68CF-DDAA-435F-BA9F-8A3E26ED0CC1}" type="slidenum">
              <a:rPr lang="en-US" smtClean="0"/>
              <a:t>‹Nº›</a:t>
            </a:fld>
            <a:endParaRPr lang="en-US"/>
          </a:p>
        </p:txBody>
      </p:sp>
    </p:spTree>
    <p:extLst>
      <p:ext uri="{BB962C8B-B14F-4D97-AF65-F5344CB8AC3E}">
        <p14:creationId xmlns:p14="http://schemas.microsoft.com/office/powerpoint/2010/main" val="5424626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fecha 2"/>
          <p:cNvSpPr>
            <a:spLocks noGrp="1"/>
          </p:cNvSpPr>
          <p:nvPr>
            <p:ph type="dt" sz="half" idx="10"/>
          </p:nvPr>
        </p:nvSpPr>
        <p:spPr/>
        <p:txBody>
          <a:bodyPr/>
          <a:lstStyle/>
          <a:p>
            <a:fld id="{F9D2E33F-FFEB-436A-879E-CB14CC432986}" type="datetimeFigureOut">
              <a:rPr lang="en-US" smtClean="0"/>
              <a:t>6/6/2022</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E24F68CF-DDAA-435F-BA9F-8A3E26ED0CC1}" type="slidenum">
              <a:rPr lang="en-US" smtClean="0"/>
              <a:t>‹Nº›</a:t>
            </a:fld>
            <a:endParaRPr lang="en-US"/>
          </a:p>
        </p:txBody>
      </p:sp>
    </p:spTree>
    <p:extLst>
      <p:ext uri="{BB962C8B-B14F-4D97-AF65-F5344CB8AC3E}">
        <p14:creationId xmlns:p14="http://schemas.microsoft.com/office/powerpoint/2010/main" val="10814514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F9D2E33F-FFEB-436A-879E-CB14CC432986}" type="datetimeFigureOut">
              <a:rPr lang="en-US" smtClean="0"/>
              <a:t>6/6/2022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E24F68CF-DDAA-435F-BA9F-8A3E26ED0CC1}" type="slidenum">
              <a:rPr lang="en-US" smtClean="0"/>
              <a:t>‹Nº›</a:t>
            </a:fld>
            <a:endParaRPr lang="en-US"/>
          </a:p>
        </p:txBody>
      </p:sp>
    </p:spTree>
    <p:extLst>
      <p:ext uri="{BB962C8B-B14F-4D97-AF65-F5344CB8AC3E}">
        <p14:creationId xmlns:p14="http://schemas.microsoft.com/office/powerpoint/2010/main" val="40068136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F9D2E33F-FFEB-436A-879E-CB14CC432986}" type="datetimeFigureOut">
              <a:rPr lang="en-US" smtClean="0"/>
              <a:t>6/6/2022</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E24F68CF-DDAA-435F-BA9F-8A3E26ED0CC1}" type="slidenum">
              <a:rPr lang="en-US" smtClean="0"/>
              <a:t>‹Nº›</a:t>
            </a:fld>
            <a:endParaRPr lang="en-US"/>
          </a:p>
        </p:txBody>
      </p:sp>
    </p:spTree>
    <p:extLst>
      <p:ext uri="{BB962C8B-B14F-4D97-AF65-F5344CB8AC3E}">
        <p14:creationId xmlns:p14="http://schemas.microsoft.com/office/powerpoint/2010/main" val="2193275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F9D2E33F-FFEB-436A-879E-CB14CC432986}" type="datetimeFigureOut">
              <a:rPr lang="en-US" smtClean="0"/>
              <a:t>6/6/2022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E24F68CF-DDAA-435F-BA9F-8A3E26ED0CC1}" type="slidenum">
              <a:rPr lang="en-US" smtClean="0"/>
              <a:t>‹Nº›</a:t>
            </a:fld>
            <a:endParaRPr lang="en-US"/>
          </a:p>
        </p:txBody>
      </p:sp>
    </p:spTree>
    <p:extLst>
      <p:ext uri="{BB962C8B-B14F-4D97-AF65-F5344CB8AC3E}">
        <p14:creationId xmlns:p14="http://schemas.microsoft.com/office/powerpoint/2010/main" val="41367198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F9D2E33F-FFEB-436A-879E-CB14CC432986}" type="datetimeFigureOut">
              <a:rPr lang="en-US" smtClean="0"/>
              <a:t>6/6/2022</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E24F68CF-DDAA-435F-BA9F-8A3E26ED0CC1}" type="slidenum">
              <a:rPr lang="en-US" smtClean="0"/>
              <a:t>‹Nº›</a:t>
            </a:fld>
            <a:endParaRPr lang="en-US"/>
          </a:p>
        </p:txBody>
      </p:sp>
    </p:spTree>
    <p:extLst>
      <p:ext uri="{BB962C8B-B14F-4D97-AF65-F5344CB8AC3E}">
        <p14:creationId xmlns:p14="http://schemas.microsoft.com/office/powerpoint/2010/main" val="2967744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F9D2E33F-FFEB-436A-879E-CB14CC432986}" type="datetimeFigureOut">
              <a:rPr lang="en-US" smtClean="0"/>
              <a:t>6/6/2022</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E24F68CF-DDAA-435F-BA9F-8A3E26ED0CC1}" type="slidenum">
              <a:rPr lang="en-US" smtClean="0"/>
              <a:t>‹Nº›</a:t>
            </a:fld>
            <a:endParaRPr lang="en-US"/>
          </a:p>
        </p:txBody>
      </p:sp>
    </p:spTree>
    <p:extLst>
      <p:ext uri="{BB962C8B-B14F-4D97-AF65-F5344CB8AC3E}">
        <p14:creationId xmlns:p14="http://schemas.microsoft.com/office/powerpoint/2010/main" val="22578188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9D2E33F-FFEB-436A-879E-CB14CC432986}" type="datetimeFigureOut">
              <a:rPr lang="en-US" smtClean="0"/>
              <a:t>6/6/2022</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E24F68CF-DDAA-435F-BA9F-8A3E26ED0CC1}" type="slidenum">
              <a:rPr lang="en-US" smtClean="0"/>
              <a:t>‹Nº›</a:t>
            </a:fld>
            <a:endParaRPr lang="en-US"/>
          </a:p>
        </p:txBody>
      </p:sp>
    </p:spTree>
    <p:extLst>
      <p:ext uri="{BB962C8B-B14F-4D97-AF65-F5344CB8AC3E}">
        <p14:creationId xmlns:p14="http://schemas.microsoft.com/office/powerpoint/2010/main" val="28606895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F9D2E33F-FFEB-436A-879E-CB14CC432986}" type="datetimeFigureOut">
              <a:rPr lang="en-US" smtClean="0"/>
              <a:t>6/6/2022</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E24F68CF-DDAA-435F-BA9F-8A3E26ED0CC1}" type="slidenum">
              <a:rPr lang="en-US" smtClean="0"/>
              <a:t>‹Nº›</a:t>
            </a:fld>
            <a:endParaRPr lang="en-US"/>
          </a:p>
        </p:txBody>
      </p:sp>
    </p:spTree>
    <p:extLst>
      <p:ext uri="{BB962C8B-B14F-4D97-AF65-F5344CB8AC3E}">
        <p14:creationId xmlns:p14="http://schemas.microsoft.com/office/powerpoint/2010/main" val="37331736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F9D2E33F-FFEB-436A-879E-CB14CC432986}" type="datetimeFigureOut">
              <a:rPr lang="en-US" smtClean="0"/>
              <a:t>6/6/2022</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E24F68CF-DDAA-435F-BA9F-8A3E26ED0CC1}" type="slidenum">
              <a:rPr lang="en-US" smtClean="0"/>
              <a:t>‹Nº›</a:t>
            </a:fld>
            <a:endParaRPr lang="en-US"/>
          </a:p>
        </p:txBody>
      </p:sp>
    </p:spTree>
    <p:extLst>
      <p:ext uri="{BB962C8B-B14F-4D97-AF65-F5344CB8AC3E}">
        <p14:creationId xmlns:p14="http://schemas.microsoft.com/office/powerpoint/2010/main" val="21954188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F9D2E33F-FFEB-436A-879E-CB14CC432986}" type="datetimeFigureOut">
              <a:rPr lang="en-US" smtClean="0"/>
              <a:t>6/6/2022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E24F68CF-DDAA-435F-BA9F-8A3E26ED0CC1}" type="slidenum">
              <a:rPr lang="en-US" smtClean="0"/>
              <a:t>‹Nº›</a:t>
            </a:fld>
            <a:endParaRPr lang="en-US"/>
          </a:p>
        </p:txBody>
      </p:sp>
    </p:spTree>
    <p:extLst>
      <p:ext uri="{BB962C8B-B14F-4D97-AF65-F5344CB8AC3E}">
        <p14:creationId xmlns:p14="http://schemas.microsoft.com/office/powerpoint/2010/main" val="24733071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F9D2E33F-FFEB-436A-879E-CB14CC432986}" type="datetimeFigureOut">
              <a:rPr lang="en-US" smtClean="0"/>
              <a:t>6/6/2022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E24F68CF-DDAA-435F-BA9F-8A3E26ED0CC1}" type="slidenum">
              <a:rPr lang="en-US" smtClean="0"/>
              <a:t>‹Nº›</a:t>
            </a:fld>
            <a:endParaRPr lang="en-US"/>
          </a:p>
        </p:txBody>
      </p:sp>
    </p:spTree>
    <p:extLst>
      <p:ext uri="{BB962C8B-B14F-4D97-AF65-F5344CB8AC3E}">
        <p14:creationId xmlns:p14="http://schemas.microsoft.com/office/powerpoint/2010/main" val="17138533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AR"/>
          </a:p>
        </p:txBody>
      </p:sp>
      <p:sp>
        <p:nvSpPr>
          <p:cNvPr id="4" name="Marcador de fecha 3"/>
          <p:cNvSpPr>
            <a:spLocks noGrp="1"/>
          </p:cNvSpPr>
          <p:nvPr>
            <p:ph type="dt" sz="half" idx="10"/>
          </p:nvPr>
        </p:nvSpPr>
        <p:spPr/>
        <p:txBody>
          <a:bodyPr/>
          <a:lstStyle/>
          <a:p>
            <a:fld id="{35B75563-9815-4A25-8177-1849891AA867}" type="datetimeFigureOut">
              <a:rPr lang="es-AR" smtClean="0"/>
              <a:t>06/06/2022</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CBF57ED9-0034-43B8-ADBC-319C35F28C6E}" type="slidenum">
              <a:rPr lang="es-AR" smtClean="0"/>
              <a:t>‹Nº›</a:t>
            </a:fld>
            <a:endParaRPr lang="es-AR"/>
          </a:p>
        </p:txBody>
      </p:sp>
    </p:spTree>
    <p:extLst>
      <p:ext uri="{BB962C8B-B14F-4D97-AF65-F5344CB8AC3E}">
        <p14:creationId xmlns:p14="http://schemas.microsoft.com/office/powerpoint/2010/main" val="40986567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p:txBody>
          <a:bodyPr/>
          <a:lstStyle/>
          <a:p>
            <a:fld id="{35B75563-9815-4A25-8177-1849891AA867}" type="datetimeFigureOut">
              <a:rPr lang="es-AR" smtClean="0"/>
              <a:t>06/06/2022</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CBF57ED9-0034-43B8-ADBC-319C35F28C6E}" type="slidenum">
              <a:rPr lang="es-AR" smtClean="0"/>
              <a:t>‹Nº›</a:t>
            </a:fld>
            <a:endParaRPr lang="es-AR"/>
          </a:p>
        </p:txBody>
      </p:sp>
    </p:spTree>
    <p:extLst>
      <p:ext uri="{BB962C8B-B14F-4D97-AF65-F5344CB8AC3E}">
        <p14:creationId xmlns:p14="http://schemas.microsoft.com/office/powerpoint/2010/main" val="29508797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35B75563-9815-4A25-8177-1849891AA867}" type="datetimeFigureOut">
              <a:rPr lang="es-AR" smtClean="0"/>
              <a:t>06/06/2022</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CBF57ED9-0034-43B8-ADBC-319C35F28C6E}" type="slidenum">
              <a:rPr lang="es-AR" smtClean="0"/>
              <a:t>‹Nº›</a:t>
            </a:fld>
            <a:endParaRPr lang="es-AR"/>
          </a:p>
        </p:txBody>
      </p:sp>
    </p:spTree>
    <p:extLst>
      <p:ext uri="{BB962C8B-B14F-4D97-AF65-F5344CB8AC3E}">
        <p14:creationId xmlns:p14="http://schemas.microsoft.com/office/powerpoint/2010/main" val="2371691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F9D2E33F-FFEB-436A-879E-CB14CC432986}" type="datetimeFigureOut">
              <a:rPr lang="en-US" smtClean="0"/>
              <a:t>6/6/2022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E24F68CF-DDAA-435F-BA9F-8A3E26ED0CC1}" type="slidenum">
              <a:rPr lang="en-US" smtClean="0"/>
              <a:t>‹Nº›</a:t>
            </a:fld>
            <a:endParaRPr lang="en-US"/>
          </a:p>
        </p:txBody>
      </p:sp>
    </p:spTree>
    <p:extLst>
      <p:ext uri="{BB962C8B-B14F-4D97-AF65-F5344CB8AC3E}">
        <p14:creationId xmlns:p14="http://schemas.microsoft.com/office/powerpoint/2010/main" val="30353174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p:cNvSpPr>
            <a:spLocks noGrp="1"/>
          </p:cNvSpPr>
          <p:nvPr>
            <p:ph type="dt" sz="half" idx="10"/>
          </p:nvPr>
        </p:nvSpPr>
        <p:spPr/>
        <p:txBody>
          <a:bodyPr/>
          <a:lstStyle/>
          <a:p>
            <a:fld id="{35B75563-9815-4A25-8177-1849891AA867}" type="datetimeFigureOut">
              <a:rPr lang="es-AR" smtClean="0"/>
              <a:t>06/06/2022</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CBF57ED9-0034-43B8-ADBC-319C35F28C6E}" type="slidenum">
              <a:rPr lang="es-AR" smtClean="0"/>
              <a:t>‹Nº›</a:t>
            </a:fld>
            <a:endParaRPr lang="es-AR"/>
          </a:p>
        </p:txBody>
      </p:sp>
    </p:spTree>
    <p:extLst>
      <p:ext uri="{BB962C8B-B14F-4D97-AF65-F5344CB8AC3E}">
        <p14:creationId xmlns:p14="http://schemas.microsoft.com/office/powerpoint/2010/main" val="31135663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p:cNvSpPr>
            <a:spLocks noGrp="1"/>
          </p:cNvSpPr>
          <p:nvPr>
            <p:ph type="dt" sz="half" idx="10"/>
          </p:nvPr>
        </p:nvSpPr>
        <p:spPr/>
        <p:txBody>
          <a:bodyPr/>
          <a:lstStyle/>
          <a:p>
            <a:fld id="{35B75563-9815-4A25-8177-1849891AA867}" type="datetimeFigureOut">
              <a:rPr lang="es-AR" smtClean="0"/>
              <a:t>06/06/2022</a:t>
            </a:fld>
            <a:endParaRPr lang="es-AR"/>
          </a:p>
        </p:txBody>
      </p:sp>
      <p:sp>
        <p:nvSpPr>
          <p:cNvPr id="8" name="Marcador de pie de página 7"/>
          <p:cNvSpPr>
            <a:spLocks noGrp="1"/>
          </p:cNvSpPr>
          <p:nvPr>
            <p:ph type="ftr" sz="quarter" idx="11"/>
          </p:nvPr>
        </p:nvSpPr>
        <p:spPr/>
        <p:txBody>
          <a:bodyPr/>
          <a:lstStyle/>
          <a:p>
            <a:endParaRPr lang="es-AR"/>
          </a:p>
        </p:txBody>
      </p:sp>
      <p:sp>
        <p:nvSpPr>
          <p:cNvPr id="9" name="Marcador de número de diapositiva 8"/>
          <p:cNvSpPr>
            <a:spLocks noGrp="1"/>
          </p:cNvSpPr>
          <p:nvPr>
            <p:ph type="sldNum" sz="quarter" idx="12"/>
          </p:nvPr>
        </p:nvSpPr>
        <p:spPr/>
        <p:txBody>
          <a:bodyPr/>
          <a:lstStyle/>
          <a:p>
            <a:fld id="{CBF57ED9-0034-43B8-ADBC-319C35F28C6E}" type="slidenum">
              <a:rPr lang="es-AR" smtClean="0"/>
              <a:t>‹Nº›</a:t>
            </a:fld>
            <a:endParaRPr lang="es-AR"/>
          </a:p>
        </p:txBody>
      </p:sp>
    </p:spTree>
    <p:extLst>
      <p:ext uri="{BB962C8B-B14F-4D97-AF65-F5344CB8AC3E}">
        <p14:creationId xmlns:p14="http://schemas.microsoft.com/office/powerpoint/2010/main" val="41746927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fecha 2"/>
          <p:cNvSpPr>
            <a:spLocks noGrp="1"/>
          </p:cNvSpPr>
          <p:nvPr>
            <p:ph type="dt" sz="half" idx="10"/>
          </p:nvPr>
        </p:nvSpPr>
        <p:spPr/>
        <p:txBody>
          <a:bodyPr/>
          <a:lstStyle/>
          <a:p>
            <a:fld id="{35B75563-9815-4A25-8177-1849891AA867}" type="datetimeFigureOut">
              <a:rPr lang="es-AR" smtClean="0"/>
              <a:t>06/06/2022</a:t>
            </a:fld>
            <a:endParaRPr lang="es-AR"/>
          </a:p>
        </p:txBody>
      </p:sp>
      <p:sp>
        <p:nvSpPr>
          <p:cNvPr id="4" name="Marcador de pie de página 3"/>
          <p:cNvSpPr>
            <a:spLocks noGrp="1"/>
          </p:cNvSpPr>
          <p:nvPr>
            <p:ph type="ftr" sz="quarter" idx="11"/>
          </p:nvPr>
        </p:nvSpPr>
        <p:spPr/>
        <p:txBody>
          <a:bodyPr/>
          <a:lstStyle/>
          <a:p>
            <a:endParaRPr lang="es-AR"/>
          </a:p>
        </p:txBody>
      </p:sp>
      <p:sp>
        <p:nvSpPr>
          <p:cNvPr id="5" name="Marcador de número de diapositiva 4"/>
          <p:cNvSpPr>
            <a:spLocks noGrp="1"/>
          </p:cNvSpPr>
          <p:nvPr>
            <p:ph type="sldNum" sz="quarter" idx="12"/>
          </p:nvPr>
        </p:nvSpPr>
        <p:spPr/>
        <p:txBody>
          <a:bodyPr/>
          <a:lstStyle/>
          <a:p>
            <a:fld id="{CBF57ED9-0034-43B8-ADBC-319C35F28C6E}" type="slidenum">
              <a:rPr lang="es-AR" smtClean="0"/>
              <a:t>‹Nº›</a:t>
            </a:fld>
            <a:endParaRPr lang="es-AR"/>
          </a:p>
        </p:txBody>
      </p:sp>
    </p:spTree>
    <p:extLst>
      <p:ext uri="{BB962C8B-B14F-4D97-AF65-F5344CB8AC3E}">
        <p14:creationId xmlns:p14="http://schemas.microsoft.com/office/powerpoint/2010/main" val="26886264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5B75563-9815-4A25-8177-1849891AA867}" type="datetimeFigureOut">
              <a:rPr lang="es-AR" smtClean="0"/>
              <a:t>06/06/2022</a:t>
            </a:fld>
            <a:endParaRPr lang="es-AR"/>
          </a:p>
        </p:txBody>
      </p:sp>
      <p:sp>
        <p:nvSpPr>
          <p:cNvPr id="3" name="Marcador de pie de página 2"/>
          <p:cNvSpPr>
            <a:spLocks noGrp="1"/>
          </p:cNvSpPr>
          <p:nvPr>
            <p:ph type="ftr" sz="quarter" idx="11"/>
          </p:nvPr>
        </p:nvSpPr>
        <p:spPr/>
        <p:txBody>
          <a:bodyPr/>
          <a:lstStyle/>
          <a:p>
            <a:endParaRPr lang="es-AR"/>
          </a:p>
        </p:txBody>
      </p:sp>
      <p:sp>
        <p:nvSpPr>
          <p:cNvPr id="4" name="Marcador de número de diapositiva 3"/>
          <p:cNvSpPr>
            <a:spLocks noGrp="1"/>
          </p:cNvSpPr>
          <p:nvPr>
            <p:ph type="sldNum" sz="quarter" idx="12"/>
          </p:nvPr>
        </p:nvSpPr>
        <p:spPr/>
        <p:txBody>
          <a:bodyPr/>
          <a:lstStyle/>
          <a:p>
            <a:fld id="{CBF57ED9-0034-43B8-ADBC-319C35F28C6E}" type="slidenum">
              <a:rPr lang="es-AR" smtClean="0"/>
              <a:t>‹Nº›</a:t>
            </a:fld>
            <a:endParaRPr lang="es-AR"/>
          </a:p>
        </p:txBody>
      </p:sp>
    </p:spTree>
    <p:extLst>
      <p:ext uri="{BB962C8B-B14F-4D97-AF65-F5344CB8AC3E}">
        <p14:creationId xmlns:p14="http://schemas.microsoft.com/office/powerpoint/2010/main" val="22549371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35B75563-9815-4A25-8177-1849891AA867}" type="datetimeFigureOut">
              <a:rPr lang="es-AR" smtClean="0"/>
              <a:t>06/06/2022</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CBF57ED9-0034-43B8-ADBC-319C35F28C6E}" type="slidenum">
              <a:rPr lang="es-AR" smtClean="0"/>
              <a:t>‹Nº›</a:t>
            </a:fld>
            <a:endParaRPr lang="es-AR"/>
          </a:p>
        </p:txBody>
      </p:sp>
    </p:spTree>
    <p:extLst>
      <p:ext uri="{BB962C8B-B14F-4D97-AF65-F5344CB8AC3E}">
        <p14:creationId xmlns:p14="http://schemas.microsoft.com/office/powerpoint/2010/main" val="35771559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35B75563-9815-4A25-8177-1849891AA867}" type="datetimeFigureOut">
              <a:rPr lang="es-AR" smtClean="0"/>
              <a:t>06/06/2022</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CBF57ED9-0034-43B8-ADBC-319C35F28C6E}" type="slidenum">
              <a:rPr lang="es-AR" smtClean="0"/>
              <a:t>‹Nº›</a:t>
            </a:fld>
            <a:endParaRPr lang="es-AR"/>
          </a:p>
        </p:txBody>
      </p:sp>
    </p:spTree>
    <p:extLst>
      <p:ext uri="{BB962C8B-B14F-4D97-AF65-F5344CB8AC3E}">
        <p14:creationId xmlns:p14="http://schemas.microsoft.com/office/powerpoint/2010/main" val="41513219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p:txBody>
          <a:bodyPr/>
          <a:lstStyle/>
          <a:p>
            <a:fld id="{35B75563-9815-4A25-8177-1849891AA867}" type="datetimeFigureOut">
              <a:rPr lang="es-AR" smtClean="0"/>
              <a:t>06/06/2022</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CBF57ED9-0034-43B8-ADBC-319C35F28C6E}" type="slidenum">
              <a:rPr lang="es-AR" smtClean="0"/>
              <a:t>‹Nº›</a:t>
            </a:fld>
            <a:endParaRPr lang="es-AR"/>
          </a:p>
        </p:txBody>
      </p:sp>
    </p:spTree>
    <p:extLst>
      <p:ext uri="{BB962C8B-B14F-4D97-AF65-F5344CB8AC3E}">
        <p14:creationId xmlns:p14="http://schemas.microsoft.com/office/powerpoint/2010/main" val="12287828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p:txBody>
          <a:bodyPr/>
          <a:lstStyle/>
          <a:p>
            <a:fld id="{35B75563-9815-4A25-8177-1849891AA867}" type="datetimeFigureOut">
              <a:rPr lang="es-AR" smtClean="0"/>
              <a:t>06/06/2022</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CBF57ED9-0034-43B8-ADBC-319C35F28C6E}" type="slidenum">
              <a:rPr lang="es-AR" smtClean="0"/>
              <a:t>‹Nº›</a:t>
            </a:fld>
            <a:endParaRPr lang="es-AR"/>
          </a:p>
        </p:txBody>
      </p:sp>
    </p:spTree>
    <p:extLst>
      <p:ext uri="{BB962C8B-B14F-4D97-AF65-F5344CB8AC3E}">
        <p14:creationId xmlns:p14="http://schemas.microsoft.com/office/powerpoint/2010/main" val="728093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F9D2E33F-FFEB-436A-879E-CB14CC432986}" type="datetimeFigureOut">
              <a:rPr lang="en-US" smtClean="0"/>
              <a:t>6/6/2022</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E24F68CF-DDAA-435F-BA9F-8A3E26ED0CC1}" type="slidenum">
              <a:rPr lang="en-US" smtClean="0"/>
              <a:t>‹Nº›</a:t>
            </a:fld>
            <a:endParaRPr lang="en-US"/>
          </a:p>
        </p:txBody>
      </p:sp>
    </p:spTree>
    <p:extLst>
      <p:ext uri="{BB962C8B-B14F-4D97-AF65-F5344CB8AC3E}">
        <p14:creationId xmlns:p14="http://schemas.microsoft.com/office/powerpoint/2010/main" val="1168268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F9D2E33F-FFEB-436A-879E-CB14CC432986}" type="datetimeFigureOut">
              <a:rPr lang="en-US" smtClean="0"/>
              <a:t>6/6/2022</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E24F68CF-DDAA-435F-BA9F-8A3E26ED0CC1}" type="slidenum">
              <a:rPr lang="en-US" smtClean="0"/>
              <a:t>‹Nº›</a:t>
            </a:fld>
            <a:endParaRPr lang="en-US"/>
          </a:p>
        </p:txBody>
      </p:sp>
    </p:spTree>
    <p:extLst>
      <p:ext uri="{BB962C8B-B14F-4D97-AF65-F5344CB8AC3E}">
        <p14:creationId xmlns:p14="http://schemas.microsoft.com/office/powerpoint/2010/main" val="2913254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F9D2E33F-FFEB-436A-879E-CB14CC432986}" type="datetimeFigureOut">
              <a:rPr lang="en-US" smtClean="0"/>
              <a:t>6/6/2022</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E24F68CF-DDAA-435F-BA9F-8A3E26ED0CC1}" type="slidenum">
              <a:rPr lang="en-US" smtClean="0"/>
              <a:t>‹Nº›</a:t>
            </a:fld>
            <a:endParaRPr lang="en-US"/>
          </a:p>
        </p:txBody>
      </p:sp>
    </p:spTree>
    <p:extLst>
      <p:ext uri="{BB962C8B-B14F-4D97-AF65-F5344CB8AC3E}">
        <p14:creationId xmlns:p14="http://schemas.microsoft.com/office/powerpoint/2010/main" val="213033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9D2E33F-FFEB-436A-879E-CB14CC432986}" type="datetimeFigureOut">
              <a:rPr lang="en-US" smtClean="0"/>
              <a:t>6/6/2022</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E24F68CF-DDAA-435F-BA9F-8A3E26ED0CC1}" type="slidenum">
              <a:rPr lang="en-US" smtClean="0"/>
              <a:t>‹Nº›</a:t>
            </a:fld>
            <a:endParaRPr lang="en-US"/>
          </a:p>
        </p:txBody>
      </p:sp>
    </p:spTree>
    <p:extLst>
      <p:ext uri="{BB962C8B-B14F-4D97-AF65-F5344CB8AC3E}">
        <p14:creationId xmlns:p14="http://schemas.microsoft.com/office/powerpoint/2010/main" val="886627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F9D2E33F-FFEB-436A-879E-CB14CC432986}" type="datetimeFigureOut">
              <a:rPr lang="en-US" smtClean="0"/>
              <a:t>6/6/2022</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E24F68CF-DDAA-435F-BA9F-8A3E26ED0CC1}" type="slidenum">
              <a:rPr lang="en-US" smtClean="0"/>
              <a:t>‹Nº›</a:t>
            </a:fld>
            <a:endParaRPr lang="en-US"/>
          </a:p>
        </p:txBody>
      </p:sp>
    </p:spTree>
    <p:extLst>
      <p:ext uri="{BB962C8B-B14F-4D97-AF65-F5344CB8AC3E}">
        <p14:creationId xmlns:p14="http://schemas.microsoft.com/office/powerpoint/2010/main" val="1440669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F9D2E33F-FFEB-436A-879E-CB14CC432986}" type="datetimeFigureOut">
              <a:rPr lang="en-US" smtClean="0"/>
              <a:t>6/6/2022</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E24F68CF-DDAA-435F-BA9F-8A3E26ED0CC1}" type="slidenum">
              <a:rPr lang="en-US" smtClean="0"/>
              <a:t>‹Nº›</a:t>
            </a:fld>
            <a:endParaRPr lang="en-US"/>
          </a:p>
        </p:txBody>
      </p:sp>
    </p:spTree>
    <p:extLst>
      <p:ext uri="{BB962C8B-B14F-4D97-AF65-F5344CB8AC3E}">
        <p14:creationId xmlns:p14="http://schemas.microsoft.com/office/powerpoint/2010/main" val="2874959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D2E33F-FFEB-436A-879E-CB14CC432986}" type="datetimeFigureOut">
              <a:rPr lang="en-US" smtClean="0"/>
              <a:t>6/6/2022</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4F68CF-DDAA-435F-BA9F-8A3E26ED0CC1}" type="slidenum">
              <a:rPr lang="en-US" smtClean="0"/>
              <a:t>‹Nº›</a:t>
            </a:fld>
            <a:endParaRPr lang="en-US"/>
          </a:p>
        </p:txBody>
      </p:sp>
    </p:spTree>
    <p:extLst>
      <p:ext uri="{BB962C8B-B14F-4D97-AF65-F5344CB8AC3E}">
        <p14:creationId xmlns:p14="http://schemas.microsoft.com/office/powerpoint/2010/main" val="1702114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7" r:id="rId12"/>
    <p:sldLayoutId id="2147483698" r:id="rId13"/>
    <p:sldLayoutId id="214748369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D2E33F-FFEB-436A-879E-CB14CC432986}" type="datetimeFigureOut">
              <a:rPr lang="en-US" smtClean="0"/>
              <a:t>6/6/2022</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4F68CF-DDAA-435F-BA9F-8A3E26ED0CC1}" type="slidenum">
              <a:rPr lang="en-US" smtClean="0"/>
              <a:t>‹Nº›</a:t>
            </a:fld>
            <a:endParaRPr lang="en-US"/>
          </a:p>
        </p:txBody>
      </p:sp>
    </p:spTree>
    <p:extLst>
      <p:ext uri="{BB962C8B-B14F-4D97-AF65-F5344CB8AC3E}">
        <p14:creationId xmlns:p14="http://schemas.microsoft.com/office/powerpoint/2010/main" val="23518192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AR" dirty="0"/>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B75563-9815-4A25-8177-1849891AA867}" type="datetimeFigureOut">
              <a:rPr lang="es-AR" smtClean="0"/>
              <a:t>06/06/2022</a:t>
            </a:fld>
            <a:endParaRPr lang="es-A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F57ED9-0034-43B8-ADBC-319C35F28C6E}" type="slidenum">
              <a:rPr lang="es-AR" smtClean="0"/>
              <a:t>‹Nº›</a:t>
            </a:fld>
            <a:endParaRPr lang="es-AR"/>
          </a:p>
        </p:txBody>
      </p:sp>
    </p:spTree>
    <p:extLst>
      <p:ext uri="{BB962C8B-B14F-4D97-AF65-F5344CB8AC3E}">
        <p14:creationId xmlns:p14="http://schemas.microsoft.com/office/powerpoint/2010/main" val="21833825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slide" Target="slide5.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slide" Target="slide9.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slide" Target="slide30.xml"/><Relationship Id="rId4" Type="http://schemas.openxmlformats.org/officeDocument/2006/relationships/slide" Target="slide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23752" y="1828945"/>
            <a:ext cx="9144000" cy="2387600"/>
          </a:xfrm>
        </p:spPr>
        <p:txBody>
          <a:bodyPr>
            <a:normAutofit/>
          </a:bodyPr>
          <a:lstStyle/>
          <a:p>
            <a:r>
              <a:rPr lang="es-ES" sz="4800" b="1" dirty="0">
                <a:latin typeface="Arial Black" panose="020B0A04020102020204" pitchFamily="34" charset="0"/>
              </a:rPr>
              <a:t>MODELO DE PROGRAMAS</a:t>
            </a:r>
            <a:br>
              <a:rPr lang="es-ES" sz="4800" b="1" dirty="0">
                <a:latin typeface="Arial Black" panose="020B0A04020102020204" pitchFamily="34" charset="0"/>
              </a:rPr>
            </a:br>
            <a:r>
              <a:rPr lang="es-ES" sz="4800" b="1" dirty="0">
                <a:latin typeface="Arial Black" panose="020B0A04020102020204" pitchFamily="34" charset="0"/>
              </a:rPr>
              <a:t>2022</a:t>
            </a:r>
            <a:endParaRPr lang="en-US" sz="4800" b="1" dirty="0">
              <a:latin typeface="Arial Black" panose="020B0A04020102020204" pitchFamily="34" charset="0"/>
            </a:endParaRPr>
          </a:p>
        </p:txBody>
      </p:sp>
      <p:pic>
        <p:nvPicPr>
          <p:cNvPr id="4" name="Imagen 3"/>
          <p:cNvPicPr>
            <a:picLocks noChangeAspect="1"/>
          </p:cNvPicPr>
          <p:nvPr/>
        </p:nvPicPr>
        <p:blipFill>
          <a:blip r:embed="rId2"/>
          <a:stretch>
            <a:fillRect/>
          </a:stretch>
        </p:blipFill>
        <p:spPr>
          <a:xfrm>
            <a:off x="-1" y="2973"/>
            <a:ext cx="12192001" cy="946703"/>
          </a:xfrm>
          <a:prstGeom prst="rect">
            <a:avLst/>
          </a:prstGeom>
        </p:spPr>
      </p:pic>
    </p:spTree>
    <p:extLst>
      <p:ext uri="{BB962C8B-B14F-4D97-AF65-F5344CB8AC3E}">
        <p14:creationId xmlns:p14="http://schemas.microsoft.com/office/powerpoint/2010/main" val="349606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949676"/>
            <a:ext cx="10515600" cy="741012"/>
          </a:xfrm>
        </p:spPr>
        <p:txBody>
          <a:bodyPr/>
          <a:lstStyle/>
          <a:p>
            <a:r>
              <a:rPr lang="en" dirty="0">
                <a:solidFill>
                  <a:schemeClr val="accent5">
                    <a:lumMod val="50000"/>
                  </a:schemeClr>
                </a:solidFill>
              </a:rPr>
              <a:t>Preguntas que ayudan a su formulación</a:t>
            </a:r>
            <a:endParaRPr lang="en-US" dirty="0">
              <a:solidFill>
                <a:schemeClr val="accent5">
                  <a:lumMod val="50000"/>
                </a:schemeClr>
              </a:solidFill>
            </a:endParaRPr>
          </a:p>
        </p:txBody>
      </p:sp>
      <p:sp>
        <p:nvSpPr>
          <p:cNvPr id="3" name="Marcador de contenido 2"/>
          <p:cNvSpPr>
            <a:spLocks noGrp="1"/>
          </p:cNvSpPr>
          <p:nvPr>
            <p:ph idx="1"/>
          </p:nvPr>
        </p:nvSpPr>
        <p:spPr>
          <a:xfrm>
            <a:off x="838200" y="2094271"/>
            <a:ext cx="10515600" cy="4513006"/>
          </a:xfrm>
        </p:spPr>
        <p:txBody>
          <a:bodyPr>
            <a:normAutofit lnSpcReduction="10000"/>
          </a:bodyPr>
          <a:lstStyle/>
          <a:p>
            <a:pPr marL="0" lvl="0" indent="0">
              <a:spcBef>
                <a:spcPts val="0"/>
              </a:spcBef>
              <a:spcAft>
                <a:spcPts val="1200"/>
              </a:spcAft>
              <a:buNone/>
            </a:pPr>
            <a:r>
              <a:rPr lang="es-MX" sz="3200" dirty="0"/>
              <a:t>¿Qué se espera que el estudiante demuestre al finalizar este  curso? </a:t>
            </a:r>
          </a:p>
          <a:p>
            <a:pPr marL="0" indent="0">
              <a:spcBef>
                <a:spcPts val="0"/>
              </a:spcBef>
              <a:spcAft>
                <a:spcPts val="1200"/>
              </a:spcAft>
              <a:buNone/>
            </a:pPr>
            <a:r>
              <a:rPr lang="es-MX" sz="3200" dirty="0"/>
              <a:t>¿Para aprender a hacer eso qué conocimientos, habilidades y actitudes necesitarán?</a:t>
            </a:r>
          </a:p>
          <a:p>
            <a:pPr marL="0" indent="0">
              <a:spcBef>
                <a:spcPts val="0"/>
              </a:spcBef>
              <a:spcAft>
                <a:spcPts val="1200"/>
              </a:spcAft>
              <a:buNone/>
            </a:pPr>
            <a:r>
              <a:rPr lang="es-MX" sz="3200" dirty="0"/>
              <a:t>¿Cómo aquellos desempeños son de utilidad al estudiante para su ejercicio profesional?  </a:t>
            </a:r>
          </a:p>
          <a:p>
            <a:pPr marL="0" indent="0">
              <a:spcBef>
                <a:spcPts val="0"/>
              </a:spcBef>
              <a:spcAft>
                <a:spcPts val="1200"/>
              </a:spcAft>
              <a:buNone/>
            </a:pPr>
            <a:r>
              <a:rPr lang="es-MX" sz="3200" dirty="0"/>
              <a:t>¿En qué situaciones y contextos profesionales el estudiante requerirá demostrar  estos desempeños o actuaciones competentes?</a:t>
            </a:r>
          </a:p>
          <a:p>
            <a:pPr marL="0" lvl="0" indent="0">
              <a:spcBef>
                <a:spcPts val="0"/>
              </a:spcBef>
              <a:spcAft>
                <a:spcPts val="1200"/>
              </a:spcAft>
              <a:buNone/>
            </a:pPr>
            <a:endParaRPr lang="es-MX" sz="3600" dirty="0"/>
          </a:p>
        </p:txBody>
      </p:sp>
      <p:pic>
        <p:nvPicPr>
          <p:cNvPr id="4" name="Imagen 3">
            <a:extLst>
              <a:ext uri="{FF2B5EF4-FFF2-40B4-BE49-F238E27FC236}">
                <a16:creationId xmlns:a16="http://schemas.microsoft.com/office/drawing/2014/main" xmlns="" id="{9E0A82D7-0A10-43B6-9FE3-AF831C60AE2D}"/>
              </a:ext>
            </a:extLst>
          </p:cNvPr>
          <p:cNvPicPr>
            <a:picLocks noChangeAspect="1"/>
          </p:cNvPicPr>
          <p:nvPr/>
        </p:nvPicPr>
        <p:blipFill>
          <a:blip r:embed="rId2"/>
          <a:stretch>
            <a:fillRect/>
          </a:stretch>
        </p:blipFill>
        <p:spPr>
          <a:xfrm>
            <a:off x="-1" y="2973"/>
            <a:ext cx="12192001" cy="946703"/>
          </a:xfrm>
          <a:prstGeom prst="rect">
            <a:avLst/>
          </a:prstGeom>
        </p:spPr>
      </p:pic>
    </p:spTree>
    <p:extLst>
      <p:ext uri="{BB962C8B-B14F-4D97-AF65-F5344CB8AC3E}">
        <p14:creationId xmlns:p14="http://schemas.microsoft.com/office/powerpoint/2010/main" val="1608494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949676"/>
            <a:ext cx="10515600" cy="946702"/>
          </a:xfrm>
        </p:spPr>
        <p:txBody>
          <a:bodyPr/>
          <a:lstStyle/>
          <a:p>
            <a:r>
              <a:rPr lang="es-MX" dirty="0">
                <a:solidFill>
                  <a:schemeClr val="accent5">
                    <a:lumMod val="50000"/>
                  </a:schemeClr>
                </a:solidFill>
              </a:rPr>
              <a:t>Estructura</a:t>
            </a:r>
            <a:endParaRPr lang="en-US" dirty="0">
              <a:solidFill>
                <a:schemeClr val="accent5">
                  <a:lumMod val="50000"/>
                </a:schemeClr>
              </a:solidFill>
            </a:endParaRPr>
          </a:p>
        </p:txBody>
      </p:sp>
      <p:sp>
        <p:nvSpPr>
          <p:cNvPr id="4" name="Google Shape;145;p22"/>
          <p:cNvSpPr txBox="1">
            <a:spLocks noGrp="1"/>
          </p:cNvSpPr>
          <p:nvPr>
            <p:ph idx="1"/>
          </p:nvPr>
        </p:nvSpPr>
        <p:spPr>
          <a:xfrm>
            <a:off x="838200" y="1825625"/>
            <a:ext cx="10515600" cy="4351338"/>
          </a:xfrm>
          <a:prstGeom prst="rect">
            <a:avLst/>
          </a:prstGeom>
          <a:noFill/>
          <a:ln>
            <a:noFill/>
          </a:ln>
        </p:spPr>
        <p:txBody>
          <a:bodyPr spcFirstLastPara="1" wrap="square" lIns="91425" tIns="91425" rIns="91425" bIns="91425" anchor="t" anchorCtr="0">
            <a:noAutofit/>
          </a:bodyPr>
          <a:lstStyle/>
          <a:p>
            <a:pPr marL="514350" lvl="0" indent="-514350" algn="ctr" rtl="0">
              <a:spcBef>
                <a:spcPts val="0"/>
              </a:spcBef>
              <a:spcAft>
                <a:spcPts val="0"/>
              </a:spcAft>
              <a:buNone/>
            </a:pPr>
            <a:endParaRPr sz="2400" dirty="0">
              <a:latin typeface="Lato"/>
              <a:ea typeface="Lato"/>
              <a:cs typeface="Lato"/>
              <a:sym typeface="Lato"/>
            </a:endParaRPr>
          </a:p>
          <a:p>
            <a:pPr marL="514350" lvl="0" indent="-514350" algn="ctr" rtl="0">
              <a:spcBef>
                <a:spcPts val="0"/>
              </a:spcBef>
              <a:spcAft>
                <a:spcPts val="0"/>
              </a:spcAft>
              <a:buNone/>
            </a:pPr>
            <a:r>
              <a:rPr lang="en" sz="2400" dirty="0">
                <a:latin typeface="Lato"/>
                <a:ea typeface="Lato"/>
                <a:cs typeface="Lato"/>
                <a:sym typeface="Lato"/>
              </a:rPr>
              <a:t>[Verbo de Desempeño] </a:t>
            </a:r>
            <a:endParaRPr sz="2400" dirty="0">
              <a:latin typeface="Lato"/>
              <a:ea typeface="Lato"/>
              <a:cs typeface="Lato"/>
              <a:sym typeface="Lato"/>
            </a:endParaRPr>
          </a:p>
          <a:p>
            <a:pPr marL="514350" lvl="0" indent="-514350" algn="ctr" rtl="0">
              <a:spcBef>
                <a:spcPts val="0"/>
              </a:spcBef>
              <a:spcAft>
                <a:spcPts val="0"/>
              </a:spcAft>
              <a:buNone/>
            </a:pPr>
            <a:r>
              <a:rPr lang="en" sz="2400" dirty="0">
                <a:latin typeface="Lato"/>
                <a:ea typeface="Lato"/>
                <a:cs typeface="Lato"/>
                <a:sym typeface="Lato"/>
              </a:rPr>
              <a:t>+</a:t>
            </a:r>
            <a:endParaRPr sz="2400" dirty="0">
              <a:latin typeface="Lato"/>
              <a:ea typeface="Lato"/>
              <a:cs typeface="Lato"/>
              <a:sym typeface="Lato"/>
            </a:endParaRPr>
          </a:p>
          <a:p>
            <a:pPr marL="514350" lvl="0" indent="-514350" algn="ctr" rtl="0">
              <a:spcBef>
                <a:spcPts val="0"/>
              </a:spcBef>
              <a:spcAft>
                <a:spcPts val="0"/>
              </a:spcAft>
              <a:buNone/>
            </a:pPr>
            <a:r>
              <a:rPr lang="en" sz="2400" dirty="0">
                <a:latin typeface="Lato"/>
                <a:ea typeface="Lato"/>
                <a:cs typeface="Lato"/>
                <a:sym typeface="Lato"/>
              </a:rPr>
              <a:t>[Objeto de Conocimiento] </a:t>
            </a:r>
            <a:endParaRPr sz="2400" dirty="0">
              <a:latin typeface="Lato"/>
              <a:ea typeface="Lato"/>
              <a:cs typeface="Lato"/>
              <a:sym typeface="Lato"/>
            </a:endParaRPr>
          </a:p>
          <a:p>
            <a:pPr marL="514350" lvl="0" indent="-514350" algn="ctr" rtl="0">
              <a:spcBef>
                <a:spcPts val="0"/>
              </a:spcBef>
              <a:spcAft>
                <a:spcPts val="0"/>
              </a:spcAft>
              <a:buNone/>
            </a:pPr>
            <a:r>
              <a:rPr lang="en" sz="2400" dirty="0">
                <a:latin typeface="Lato"/>
                <a:ea typeface="Lato"/>
                <a:cs typeface="Lato"/>
                <a:sym typeface="Lato"/>
              </a:rPr>
              <a:t>+</a:t>
            </a:r>
            <a:endParaRPr sz="2400" dirty="0">
              <a:latin typeface="Lato"/>
              <a:ea typeface="Lato"/>
              <a:cs typeface="Lato"/>
              <a:sym typeface="Lato"/>
            </a:endParaRPr>
          </a:p>
          <a:p>
            <a:pPr marL="514350" lvl="0" indent="-514350" algn="ctr" rtl="0">
              <a:spcBef>
                <a:spcPts val="0"/>
              </a:spcBef>
              <a:spcAft>
                <a:spcPts val="0"/>
              </a:spcAft>
              <a:buNone/>
            </a:pPr>
            <a:r>
              <a:rPr lang="en" sz="2400" dirty="0">
                <a:latin typeface="Lato"/>
                <a:ea typeface="Lato"/>
                <a:cs typeface="Lato"/>
                <a:sym typeface="Lato"/>
              </a:rPr>
              <a:t> [Finalidad] </a:t>
            </a:r>
            <a:endParaRPr sz="2400" dirty="0">
              <a:latin typeface="Lato"/>
              <a:ea typeface="Lato"/>
              <a:cs typeface="Lato"/>
              <a:sym typeface="Lato"/>
            </a:endParaRPr>
          </a:p>
          <a:p>
            <a:pPr marL="514350" lvl="0" indent="-514350" algn="ctr" rtl="0">
              <a:spcBef>
                <a:spcPts val="0"/>
              </a:spcBef>
              <a:spcAft>
                <a:spcPts val="0"/>
              </a:spcAft>
              <a:buNone/>
            </a:pPr>
            <a:r>
              <a:rPr lang="en" sz="2400" dirty="0">
                <a:latin typeface="Lato"/>
                <a:ea typeface="Lato"/>
                <a:cs typeface="Lato"/>
                <a:sym typeface="Lato"/>
              </a:rPr>
              <a:t>+</a:t>
            </a:r>
            <a:endParaRPr sz="2400" dirty="0">
              <a:latin typeface="Lato"/>
              <a:ea typeface="Lato"/>
              <a:cs typeface="Lato"/>
              <a:sym typeface="Lato"/>
            </a:endParaRPr>
          </a:p>
          <a:p>
            <a:pPr marL="514350" lvl="0" indent="-514350" algn="ctr" rtl="0">
              <a:spcBef>
                <a:spcPts val="0"/>
              </a:spcBef>
              <a:spcAft>
                <a:spcPts val="0"/>
              </a:spcAft>
              <a:buNone/>
            </a:pPr>
            <a:r>
              <a:rPr lang="en" sz="2400" dirty="0">
                <a:latin typeface="Lato"/>
                <a:ea typeface="Lato"/>
                <a:cs typeface="Lato"/>
                <a:sym typeface="Lato"/>
              </a:rPr>
              <a:t> [Condiciones de Referencia].</a:t>
            </a:r>
            <a:endParaRPr sz="2400" dirty="0">
              <a:latin typeface="Lato"/>
              <a:ea typeface="Lato"/>
              <a:cs typeface="Lato"/>
              <a:sym typeface="Lato"/>
            </a:endParaRPr>
          </a:p>
          <a:p>
            <a:pPr marL="514350" lvl="0" indent="-514350" algn="l" rtl="0">
              <a:spcBef>
                <a:spcPts val="0"/>
              </a:spcBef>
              <a:spcAft>
                <a:spcPts val="0"/>
              </a:spcAft>
              <a:buNone/>
            </a:pPr>
            <a:endParaRPr sz="1800" dirty="0">
              <a:latin typeface="Lato"/>
              <a:ea typeface="Lato"/>
              <a:cs typeface="Lato"/>
              <a:sym typeface="Lato"/>
            </a:endParaRPr>
          </a:p>
          <a:p>
            <a:pPr marL="0" lvl="0" indent="0" algn="l" rtl="0">
              <a:spcBef>
                <a:spcPts val="0"/>
              </a:spcBef>
              <a:spcAft>
                <a:spcPts val="0"/>
              </a:spcAft>
              <a:buNone/>
            </a:pPr>
            <a:endParaRPr dirty="0">
              <a:latin typeface="Lato"/>
              <a:ea typeface="Lato"/>
              <a:cs typeface="Lato"/>
              <a:sym typeface="Lato"/>
            </a:endParaRPr>
          </a:p>
          <a:p>
            <a:pPr marL="0" lvl="0" indent="0" algn="l" rtl="0">
              <a:spcBef>
                <a:spcPts val="0"/>
              </a:spcBef>
              <a:spcAft>
                <a:spcPts val="0"/>
              </a:spcAft>
              <a:buNone/>
            </a:pPr>
            <a:endParaRPr dirty="0">
              <a:latin typeface="Lato"/>
              <a:ea typeface="Lato"/>
              <a:cs typeface="Lato"/>
              <a:sym typeface="Lato"/>
            </a:endParaRPr>
          </a:p>
          <a:p>
            <a:pPr marL="0" lvl="0" indent="0" algn="l" rtl="0">
              <a:spcBef>
                <a:spcPts val="0"/>
              </a:spcBef>
              <a:spcAft>
                <a:spcPts val="0"/>
              </a:spcAft>
              <a:buNone/>
            </a:pPr>
            <a:endParaRPr dirty="0">
              <a:latin typeface="Lato"/>
              <a:ea typeface="Lato"/>
              <a:cs typeface="Lato"/>
              <a:sym typeface="Lato"/>
            </a:endParaRPr>
          </a:p>
        </p:txBody>
      </p:sp>
      <p:pic>
        <p:nvPicPr>
          <p:cNvPr id="5" name="Imagen 4">
            <a:extLst>
              <a:ext uri="{FF2B5EF4-FFF2-40B4-BE49-F238E27FC236}">
                <a16:creationId xmlns:a16="http://schemas.microsoft.com/office/drawing/2014/main" xmlns="" id="{6E098475-09EB-4E48-B0D1-5C7CF8031737}"/>
              </a:ext>
            </a:extLst>
          </p:cNvPr>
          <p:cNvPicPr>
            <a:picLocks noChangeAspect="1"/>
          </p:cNvPicPr>
          <p:nvPr/>
        </p:nvPicPr>
        <p:blipFill>
          <a:blip r:embed="rId2"/>
          <a:stretch>
            <a:fillRect/>
          </a:stretch>
        </p:blipFill>
        <p:spPr>
          <a:xfrm>
            <a:off x="-1" y="2973"/>
            <a:ext cx="12192001" cy="946703"/>
          </a:xfrm>
          <a:prstGeom prst="rect">
            <a:avLst/>
          </a:prstGeom>
        </p:spPr>
      </p:pic>
    </p:spTree>
    <p:extLst>
      <p:ext uri="{BB962C8B-B14F-4D97-AF65-F5344CB8AC3E}">
        <p14:creationId xmlns:p14="http://schemas.microsoft.com/office/powerpoint/2010/main" val="2598713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423027"/>
            <a:ext cx="10515600" cy="741012"/>
          </a:xfrm>
        </p:spPr>
        <p:txBody>
          <a:bodyPr/>
          <a:lstStyle/>
          <a:p>
            <a:r>
              <a:rPr lang="es-MX" dirty="0">
                <a:solidFill>
                  <a:schemeClr val="accent5">
                    <a:lumMod val="50000"/>
                  </a:schemeClr>
                </a:solidFill>
              </a:rPr>
              <a:t>Verbo de desempeño</a:t>
            </a:r>
            <a:endParaRPr lang="en-US" dirty="0">
              <a:solidFill>
                <a:schemeClr val="accent5">
                  <a:lumMod val="50000"/>
                </a:schemeClr>
              </a:solidFill>
            </a:endParaRPr>
          </a:p>
        </p:txBody>
      </p:sp>
      <p:sp>
        <p:nvSpPr>
          <p:cNvPr id="3" name="Marcador de contenido 2"/>
          <p:cNvSpPr>
            <a:spLocks noGrp="1"/>
          </p:cNvSpPr>
          <p:nvPr>
            <p:ph idx="1"/>
          </p:nvPr>
        </p:nvSpPr>
        <p:spPr>
          <a:xfrm>
            <a:off x="838200" y="2637391"/>
            <a:ext cx="10515600" cy="3539572"/>
          </a:xfrm>
        </p:spPr>
        <p:txBody>
          <a:bodyPr/>
          <a:lstStyle/>
          <a:p>
            <a:r>
              <a:rPr lang="es-MX" dirty="0"/>
              <a:t>Usar una palabra de acción mediante un verbo</a:t>
            </a:r>
          </a:p>
          <a:p>
            <a:r>
              <a:rPr lang="es-MX" dirty="0"/>
              <a:t>Elegir un verbo de una taxonomía, promoviendo los niveles superiores</a:t>
            </a:r>
          </a:p>
          <a:p>
            <a:r>
              <a:rPr lang="es-MX" dirty="0"/>
              <a:t>Considerar la alineación del RA con el perfil del egreso de la carrera o programa</a:t>
            </a:r>
          </a:p>
          <a:p>
            <a:r>
              <a:rPr lang="es-MX" dirty="0"/>
              <a:t>Evitar verbos ambiguos (conocer, aprender, etc.)</a:t>
            </a:r>
          </a:p>
          <a:p>
            <a:r>
              <a:rPr lang="es-MX" dirty="0"/>
              <a:t>Usar un solo verbo por RA</a:t>
            </a:r>
          </a:p>
        </p:txBody>
      </p:sp>
      <p:pic>
        <p:nvPicPr>
          <p:cNvPr id="4" name="Imagen 3">
            <a:extLst>
              <a:ext uri="{FF2B5EF4-FFF2-40B4-BE49-F238E27FC236}">
                <a16:creationId xmlns:a16="http://schemas.microsoft.com/office/drawing/2014/main" xmlns="" id="{86005761-204E-4C1F-BEF6-A70BFB7D6D87}"/>
              </a:ext>
            </a:extLst>
          </p:cNvPr>
          <p:cNvPicPr>
            <a:picLocks noChangeAspect="1"/>
          </p:cNvPicPr>
          <p:nvPr/>
        </p:nvPicPr>
        <p:blipFill>
          <a:blip r:embed="rId2"/>
          <a:stretch>
            <a:fillRect/>
          </a:stretch>
        </p:blipFill>
        <p:spPr>
          <a:xfrm>
            <a:off x="-1" y="2973"/>
            <a:ext cx="12192001" cy="946703"/>
          </a:xfrm>
          <a:prstGeom prst="rect">
            <a:avLst/>
          </a:prstGeom>
        </p:spPr>
      </p:pic>
    </p:spTree>
    <p:extLst>
      <p:ext uri="{BB962C8B-B14F-4D97-AF65-F5344CB8AC3E}">
        <p14:creationId xmlns:p14="http://schemas.microsoft.com/office/powerpoint/2010/main" val="2417488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949676"/>
            <a:ext cx="10515600" cy="946702"/>
          </a:xfrm>
        </p:spPr>
        <p:txBody>
          <a:bodyPr/>
          <a:lstStyle/>
          <a:p>
            <a:r>
              <a:rPr lang="es-MX" dirty="0">
                <a:solidFill>
                  <a:schemeClr val="accent5">
                    <a:lumMod val="75000"/>
                  </a:schemeClr>
                </a:solidFill>
              </a:rPr>
              <a:t>OBJETO DE CONOCIMIENTO</a:t>
            </a:r>
            <a:endParaRPr lang="en-US" dirty="0">
              <a:solidFill>
                <a:schemeClr val="accent5">
                  <a:lumMod val="75000"/>
                </a:schemeClr>
              </a:solidFill>
            </a:endParaRPr>
          </a:p>
        </p:txBody>
      </p:sp>
      <p:grpSp>
        <p:nvGrpSpPr>
          <p:cNvPr id="6" name="Google Shape;245;p28"/>
          <p:cNvGrpSpPr/>
          <p:nvPr/>
        </p:nvGrpSpPr>
        <p:grpSpPr>
          <a:xfrm>
            <a:off x="1404010" y="2395572"/>
            <a:ext cx="2776620" cy="3881668"/>
            <a:chOff x="916059" y="1146343"/>
            <a:chExt cx="1827900" cy="2399700"/>
          </a:xfrm>
        </p:grpSpPr>
        <p:sp>
          <p:nvSpPr>
            <p:cNvPr id="7" name="Google Shape;246;p28"/>
            <p:cNvSpPr/>
            <p:nvPr/>
          </p:nvSpPr>
          <p:spPr>
            <a:xfrm rot="16200000">
              <a:off x="630159" y="1432243"/>
              <a:ext cx="2399700" cy="1827900"/>
            </a:xfrm>
            <a:prstGeom prst="rightArrowCallout">
              <a:avLst>
                <a:gd name="adj1" fmla="val 9283"/>
                <a:gd name="adj2" fmla="val 13570"/>
                <a:gd name="adj3" fmla="val 17486"/>
                <a:gd name="adj4" fmla="val 85524"/>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47;p28"/>
            <p:cNvSpPr/>
            <p:nvPr/>
          </p:nvSpPr>
          <p:spPr>
            <a:xfrm flipH="1">
              <a:off x="1004634" y="1586172"/>
              <a:ext cx="1649400" cy="1869900"/>
            </a:xfrm>
            <a:prstGeom prst="snip1Rect">
              <a:avLst>
                <a:gd name="adj" fmla="val 0"/>
              </a:avLst>
            </a:prstGeom>
            <a:solidFill>
              <a:srgbClr val="AC11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48;p28"/>
            <p:cNvSpPr txBox="1"/>
            <p:nvPr/>
          </p:nvSpPr>
          <p:spPr>
            <a:xfrm>
              <a:off x="1004634" y="1560726"/>
              <a:ext cx="1674600" cy="1895400"/>
            </a:xfrm>
            <a:prstGeom prst="rect">
              <a:avLst/>
            </a:prstGeom>
            <a:solidFill>
              <a:srgbClr val="FF9900"/>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dirty="0">
                  <a:latin typeface="Roboto"/>
                  <a:ea typeface="Roboto"/>
                  <a:cs typeface="Roboto"/>
                  <a:sym typeface="Roboto"/>
                </a:rPr>
                <a:t>Objeto Conceptual, Contenido Conceptual, Objeto de Desempeño, Tema, Asunto, Integración de Recursos, Saberes</a:t>
              </a:r>
              <a:endParaRPr dirty="0">
                <a:latin typeface="Roboto"/>
                <a:ea typeface="Roboto"/>
                <a:cs typeface="Roboto"/>
                <a:sym typeface="Roboto"/>
              </a:endParaRPr>
            </a:p>
          </p:txBody>
        </p:sp>
      </p:grpSp>
      <p:grpSp>
        <p:nvGrpSpPr>
          <p:cNvPr id="10" name="Google Shape;233;p28"/>
          <p:cNvGrpSpPr/>
          <p:nvPr/>
        </p:nvGrpSpPr>
        <p:grpSpPr>
          <a:xfrm>
            <a:off x="4224910" y="2846882"/>
            <a:ext cx="2767545" cy="4318224"/>
            <a:chOff x="2744109" y="1597465"/>
            <a:chExt cx="1827900" cy="2777672"/>
          </a:xfrm>
        </p:grpSpPr>
        <p:sp>
          <p:nvSpPr>
            <p:cNvPr id="11" name="Google Shape;234;p28"/>
            <p:cNvSpPr/>
            <p:nvPr/>
          </p:nvSpPr>
          <p:spPr>
            <a:xfrm rot="5400000">
              <a:off x="2624109" y="1717465"/>
              <a:ext cx="2067900" cy="1827900"/>
            </a:xfrm>
            <a:prstGeom prst="rightArrowCallout">
              <a:avLst>
                <a:gd name="adj1" fmla="val 9283"/>
                <a:gd name="adj2" fmla="val 13570"/>
                <a:gd name="adj3" fmla="val 16082"/>
                <a:gd name="adj4" fmla="val 81236"/>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35;p28"/>
            <p:cNvSpPr/>
            <p:nvPr/>
          </p:nvSpPr>
          <p:spPr>
            <a:xfrm rot="10800000" flipH="1">
              <a:off x="2834034" y="1687304"/>
              <a:ext cx="1649400" cy="1521900"/>
            </a:xfrm>
            <a:prstGeom prst="snip1Rect">
              <a:avLst>
                <a:gd name="adj" fmla="val 0"/>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36;p28"/>
            <p:cNvSpPr txBox="1"/>
            <p:nvPr/>
          </p:nvSpPr>
          <p:spPr>
            <a:xfrm>
              <a:off x="2834059" y="1687393"/>
              <a:ext cx="1649400" cy="2687744"/>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dirty="0">
                  <a:latin typeface="Roboto"/>
                  <a:ea typeface="Roboto"/>
                  <a:cs typeface="Roboto"/>
                  <a:sym typeface="Roboto"/>
                </a:rPr>
                <a:t>Describe el objeto sobre el que recae la acción del verbo.</a:t>
              </a:r>
              <a:endParaRPr dirty="0">
                <a:latin typeface="Roboto"/>
                <a:ea typeface="Roboto"/>
                <a:cs typeface="Roboto"/>
                <a:sym typeface="Roboto"/>
              </a:endParaRPr>
            </a:p>
            <a:p>
              <a:pPr marL="0" lvl="0" indent="0" algn="ctr" rtl="0">
                <a:lnSpc>
                  <a:spcPct val="100000"/>
                </a:lnSpc>
                <a:spcBef>
                  <a:spcPts val="0"/>
                </a:spcBef>
                <a:spcAft>
                  <a:spcPts val="0"/>
                </a:spcAft>
                <a:buNone/>
              </a:pPr>
              <a:r>
                <a:rPr lang="en" dirty="0">
                  <a:latin typeface="Roboto"/>
                  <a:ea typeface="Roboto"/>
                  <a:cs typeface="Roboto"/>
                  <a:sym typeface="Roboto"/>
                </a:rPr>
                <a:t>Área del conocimiento en la cual recae la acción.</a:t>
              </a:r>
              <a:endParaRPr dirty="0">
                <a:latin typeface="Roboto"/>
                <a:ea typeface="Roboto"/>
                <a:cs typeface="Roboto"/>
                <a:sym typeface="Roboto"/>
              </a:endParaRPr>
            </a:p>
          </p:txBody>
        </p:sp>
      </p:grpSp>
      <p:grpSp>
        <p:nvGrpSpPr>
          <p:cNvPr id="14" name="Google Shape;237;p28"/>
          <p:cNvGrpSpPr/>
          <p:nvPr/>
        </p:nvGrpSpPr>
        <p:grpSpPr>
          <a:xfrm>
            <a:off x="6992599" y="2538092"/>
            <a:ext cx="1827900" cy="2701342"/>
            <a:chOff x="4572009" y="1146343"/>
            <a:chExt cx="1827900" cy="2399700"/>
          </a:xfrm>
        </p:grpSpPr>
        <p:sp>
          <p:nvSpPr>
            <p:cNvPr id="15" name="Google Shape;238;p28"/>
            <p:cNvSpPr/>
            <p:nvPr/>
          </p:nvSpPr>
          <p:spPr>
            <a:xfrm rot="-5400000">
              <a:off x="4286109" y="1432243"/>
              <a:ext cx="2399700" cy="1827900"/>
            </a:xfrm>
            <a:prstGeom prst="rightArrowCallout">
              <a:avLst>
                <a:gd name="adj1" fmla="val 9283"/>
                <a:gd name="adj2" fmla="val 13570"/>
                <a:gd name="adj3" fmla="val 10187"/>
                <a:gd name="adj4" fmla="val 85125"/>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39;p28"/>
            <p:cNvSpPr/>
            <p:nvPr/>
          </p:nvSpPr>
          <p:spPr>
            <a:xfrm flipH="1">
              <a:off x="4660568" y="1597005"/>
              <a:ext cx="1649400" cy="1858800"/>
            </a:xfrm>
            <a:prstGeom prst="snip1Rect">
              <a:avLst>
                <a:gd name="adj" fmla="val 0"/>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40;p28"/>
            <p:cNvSpPr txBox="1"/>
            <p:nvPr/>
          </p:nvSpPr>
          <p:spPr>
            <a:xfrm>
              <a:off x="4794425" y="1795520"/>
              <a:ext cx="1383000" cy="14760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endParaRPr sz="1100" b="1" dirty="0">
                <a:solidFill>
                  <a:srgbClr val="FFFFFF"/>
                </a:solidFill>
                <a:latin typeface="Roboto"/>
                <a:ea typeface="Roboto"/>
                <a:cs typeface="Roboto"/>
                <a:sym typeface="Roboto"/>
              </a:endParaRPr>
            </a:p>
            <a:p>
              <a:pPr marL="0" lvl="0" indent="0" algn="ctr" rtl="0">
                <a:lnSpc>
                  <a:spcPct val="115000"/>
                </a:lnSpc>
                <a:spcBef>
                  <a:spcPts val="0"/>
                </a:spcBef>
                <a:spcAft>
                  <a:spcPts val="0"/>
                </a:spcAft>
                <a:buNone/>
              </a:pPr>
              <a:endParaRPr sz="800" dirty="0">
                <a:solidFill>
                  <a:srgbClr val="FFFFFF"/>
                </a:solidFill>
                <a:latin typeface="Roboto"/>
                <a:ea typeface="Roboto"/>
                <a:cs typeface="Roboto"/>
                <a:sym typeface="Roboto"/>
              </a:endParaRPr>
            </a:p>
            <a:p>
              <a:pPr marL="0" lvl="0" indent="0" algn="ctr" rtl="0">
                <a:lnSpc>
                  <a:spcPct val="115000"/>
                </a:lnSpc>
                <a:spcBef>
                  <a:spcPts val="0"/>
                </a:spcBef>
                <a:spcAft>
                  <a:spcPts val="1600"/>
                </a:spcAft>
                <a:buNone/>
              </a:pPr>
              <a:r>
                <a:rPr lang="en" dirty="0">
                  <a:solidFill>
                    <a:srgbClr val="FFFFFF"/>
                  </a:solidFill>
                  <a:latin typeface="Roboto"/>
                  <a:ea typeface="Roboto"/>
                  <a:cs typeface="Roboto"/>
                  <a:sym typeface="Roboto"/>
                </a:rPr>
                <a:t>Objeto directo</a:t>
              </a:r>
              <a:endParaRPr dirty="0">
                <a:solidFill>
                  <a:srgbClr val="FFFFFF"/>
                </a:solidFill>
              </a:endParaRPr>
            </a:p>
          </p:txBody>
        </p:sp>
      </p:grpSp>
      <p:grpSp>
        <p:nvGrpSpPr>
          <p:cNvPr id="18" name="Google Shape;241;p28"/>
          <p:cNvGrpSpPr/>
          <p:nvPr/>
        </p:nvGrpSpPr>
        <p:grpSpPr>
          <a:xfrm>
            <a:off x="8819116" y="2546092"/>
            <a:ext cx="2534683" cy="3580629"/>
            <a:chOff x="6400059" y="1597469"/>
            <a:chExt cx="1827900" cy="2399700"/>
          </a:xfrm>
        </p:grpSpPr>
        <p:sp>
          <p:nvSpPr>
            <p:cNvPr id="19" name="Google Shape;242;p28"/>
            <p:cNvSpPr/>
            <p:nvPr/>
          </p:nvSpPr>
          <p:spPr>
            <a:xfrm rot="5400000">
              <a:off x="6114159" y="1883369"/>
              <a:ext cx="2399700" cy="1827900"/>
            </a:xfrm>
            <a:prstGeom prst="rightArrowCallout">
              <a:avLst>
                <a:gd name="adj1" fmla="val 9283"/>
                <a:gd name="adj2" fmla="val 13570"/>
                <a:gd name="adj3" fmla="val 16082"/>
                <a:gd name="adj4" fmla="val 81236"/>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43;p28"/>
            <p:cNvSpPr/>
            <p:nvPr/>
          </p:nvSpPr>
          <p:spPr>
            <a:xfrm rot="10800000" flipH="1">
              <a:off x="6489993" y="1687411"/>
              <a:ext cx="1649400" cy="1769700"/>
            </a:xfrm>
            <a:prstGeom prst="snip1Rect">
              <a:avLst>
                <a:gd name="adj" fmla="val 0"/>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44;p28"/>
            <p:cNvSpPr txBox="1"/>
            <p:nvPr/>
          </p:nvSpPr>
          <p:spPr>
            <a:xfrm>
              <a:off x="6622400" y="1687400"/>
              <a:ext cx="1383000" cy="1769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300" dirty="0">
                  <a:latin typeface="Roboto"/>
                  <a:ea typeface="Roboto"/>
                  <a:cs typeface="Roboto"/>
                  <a:sym typeface="Roboto"/>
                </a:rPr>
                <a:t>¿QUÉ?</a:t>
              </a:r>
              <a:endParaRPr sz="1300" dirty="0">
                <a:latin typeface="Roboto"/>
                <a:ea typeface="Roboto"/>
                <a:cs typeface="Roboto"/>
                <a:sym typeface="Roboto"/>
              </a:endParaRPr>
            </a:p>
            <a:p>
              <a:pPr marL="0" lvl="0" indent="0" algn="ctr" rtl="0">
                <a:lnSpc>
                  <a:spcPct val="115000"/>
                </a:lnSpc>
                <a:spcBef>
                  <a:spcPts val="0"/>
                </a:spcBef>
                <a:spcAft>
                  <a:spcPts val="0"/>
                </a:spcAft>
                <a:buNone/>
              </a:pPr>
              <a:endParaRPr sz="600" dirty="0">
                <a:latin typeface="Roboto"/>
                <a:ea typeface="Roboto"/>
                <a:cs typeface="Roboto"/>
                <a:sym typeface="Roboto"/>
              </a:endParaRPr>
            </a:p>
            <a:p>
              <a:pPr marL="0" lvl="0" indent="0" algn="ctr" rtl="0">
                <a:lnSpc>
                  <a:spcPct val="115000"/>
                </a:lnSpc>
                <a:spcBef>
                  <a:spcPts val="0"/>
                </a:spcBef>
                <a:spcAft>
                  <a:spcPts val="0"/>
                </a:spcAft>
                <a:buNone/>
              </a:pPr>
              <a:r>
                <a:rPr lang="en" sz="1600" dirty="0">
                  <a:latin typeface="Roboto"/>
                  <a:ea typeface="Roboto"/>
                  <a:cs typeface="Roboto"/>
                  <a:sym typeface="Roboto"/>
                </a:rPr>
                <a:t> ¿Qué tiene que saber el estudiante?</a:t>
              </a:r>
              <a:endParaRPr sz="1600" dirty="0">
                <a:latin typeface="Roboto"/>
                <a:ea typeface="Roboto"/>
                <a:cs typeface="Roboto"/>
                <a:sym typeface="Roboto"/>
              </a:endParaRPr>
            </a:p>
            <a:p>
              <a:pPr marL="0" lvl="0" indent="0" algn="ctr" rtl="0">
                <a:lnSpc>
                  <a:spcPct val="115000"/>
                </a:lnSpc>
                <a:spcBef>
                  <a:spcPts val="0"/>
                </a:spcBef>
                <a:spcAft>
                  <a:spcPts val="0"/>
                </a:spcAft>
                <a:buNone/>
              </a:pPr>
              <a:endParaRPr sz="1600" dirty="0">
                <a:latin typeface="Roboto"/>
                <a:ea typeface="Roboto"/>
                <a:cs typeface="Roboto"/>
                <a:sym typeface="Roboto"/>
              </a:endParaRPr>
            </a:p>
            <a:p>
              <a:pPr marL="0" lvl="0" indent="0" algn="ctr" rtl="0">
                <a:lnSpc>
                  <a:spcPct val="115000"/>
                </a:lnSpc>
                <a:spcBef>
                  <a:spcPts val="0"/>
                </a:spcBef>
                <a:spcAft>
                  <a:spcPts val="0"/>
                </a:spcAft>
                <a:buNone/>
              </a:pPr>
              <a:r>
                <a:rPr lang="en" sz="1600" dirty="0">
                  <a:latin typeface="Roboto"/>
                  <a:ea typeface="Roboto"/>
                  <a:cs typeface="Roboto"/>
                  <a:sym typeface="Roboto"/>
                </a:rPr>
                <a:t>¿Qué es lo que enseñamos?.</a:t>
              </a:r>
              <a:endParaRPr sz="1600" dirty="0">
                <a:latin typeface="Roboto"/>
                <a:ea typeface="Roboto"/>
                <a:cs typeface="Roboto"/>
                <a:sym typeface="Roboto"/>
              </a:endParaRPr>
            </a:p>
          </p:txBody>
        </p:sp>
      </p:grpSp>
      <p:sp>
        <p:nvSpPr>
          <p:cNvPr id="22" name="CuadroTexto 21"/>
          <p:cNvSpPr txBox="1"/>
          <p:nvPr/>
        </p:nvSpPr>
        <p:spPr>
          <a:xfrm>
            <a:off x="1538557" y="1880794"/>
            <a:ext cx="2649571" cy="369332"/>
          </a:xfrm>
          <a:prstGeom prst="rect">
            <a:avLst/>
          </a:prstGeom>
          <a:noFill/>
        </p:spPr>
        <p:txBody>
          <a:bodyPr wrap="none" rtlCol="0">
            <a:spAutoFit/>
          </a:bodyPr>
          <a:lstStyle/>
          <a:p>
            <a:pPr algn="r"/>
            <a:r>
              <a:rPr lang="es-MX" dirty="0"/>
              <a:t>OTRAS DENOMINACIONES</a:t>
            </a:r>
            <a:endParaRPr lang="en-US" dirty="0"/>
          </a:p>
        </p:txBody>
      </p:sp>
      <p:sp>
        <p:nvSpPr>
          <p:cNvPr id="31" name="CuadroTexto 30"/>
          <p:cNvSpPr txBox="1"/>
          <p:nvPr/>
        </p:nvSpPr>
        <p:spPr>
          <a:xfrm>
            <a:off x="7019543" y="1925724"/>
            <a:ext cx="2107885" cy="369332"/>
          </a:xfrm>
          <a:prstGeom prst="rect">
            <a:avLst/>
          </a:prstGeom>
          <a:noFill/>
        </p:spPr>
        <p:txBody>
          <a:bodyPr wrap="none" rtlCol="0">
            <a:spAutoFit/>
          </a:bodyPr>
          <a:lstStyle/>
          <a:p>
            <a:pPr algn="r"/>
            <a:r>
              <a:rPr lang="es-MX" dirty="0"/>
              <a:t>GRAMATICALMENTE</a:t>
            </a:r>
            <a:endParaRPr lang="en-US" dirty="0"/>
          </a:p>
        </p:txBody>
      </p:sp>
      <p:sp>
        <p:nvSpPr>
          <p:cNvPr id="32" name="CuadroTexto 31"/>
          <p:cNvSpPr txBox="1"/>
          <p:nvPr/>
        </p:nvSpPr>
        <p:spPr>
          <a:xfrm>
            <a:off x="4579133" y="6126721"/>
            <a:ext cx="2431499" cy="369332"/>
          </a:xfrm>
          <a:prstGeom prst="rect">
            <a:avLst/>
          </a:prstGeom>
          <a:noFill/>
        </p:spPr>
        <p:txBody>
          <a:bodyPr wrap="none" rtlCol="0">
            <a:spAutoFit/>
          </a:bodyPr>
          <a:lstStyle/>
          <a:p>
            <a:pPr algn="r"/>
            <a:r>
              <a:rPr lang="es-MX" dirty="0"/>
              <a:t>CONCEPTO, DEFINICIÓN</a:t>
            </a:r>
            <a:endParaRPr lang="en-US" dirty="0"/>
          </a:p>
        </p:txBody>
      </p:sp>
      <p:sp>
        <p:nvSpPr>
          <p:cNvPr id="33" name="CuadroTexto 32"/>
          <p:cNvSpPr txBox="1"/>
          <p:nvPr/>
        </p:nvSpPr>
        <p:spPr>
          <a:xfrm>
            <a:off x="8562491" y="6193091"/>
            <a:ext cx="2848600" cy="369332"/>
          </a:xfrm>
          <a:prstGeom prst="rect">
            <a:avLst/>
          </a:prstGeom>
          <a:noFill/>
        </p:spPr>
        <p:txBody>
          <a:bodyPr wrap="none" rtlCol="0">
            <a:spAutoFit/>
          </a:bodyPr>
          <a:lstStyle/>
          <a:p>
            <a:pPr algn="r"/>
            <a:r>
              <a:rPr lang="es-MX" dirty="0"/>
              <a:t>PREGUNTAS ORIENTADORAS</a:t>
            </a:r>
            <a:endParaRPr lang="en-US" dirty="0"/>
          </a:p>
        </p:txBody>
      </p:sp>
      <p:pic>
        <p:nvPicPr>
          <p:cNvPr id="23" name="Imagen 22">
            <a:extLst>
              <a:ext uri="{FF2B5EF4-FFF2-40B4-BE49-F238E27FC236}">
                <a16:creationId xmlns:a16="http://schemas.microsoft.com/office/drawing/2014/main" xmlns="" id="{91D9DC31-E57D-4145-91ED-FF118EA848E3}"/>
              </a:ext>
            </a:extLst>
          </p:cNvPr>
          <p:cNvPicPr>
            <a:picLocks noChangeAspect="1"/>
          </p:cNvPicPr>
          <p:nvPr/>
        </p:nvPicPr>
        <p:blipFill>
          <a:blip r:embed="rId2"/>
          <a:stretch>
            <a:fillRect/>
          </a:stretch>
        </p:blipFill>
        <p:spPr>
          <a:xfrm>
            <a:off x="-1" y="2973"/>
            <a:ext cx="12192001" cy="946703"/>
          </a:xfrm>
          <a:prstGeom prst="rect">
            <a:avLst/>
          </a:prstGeom>
        </p:spPr>
      </p:pic>
    </p:spTree>
    <p:extLst>
      <p:ext uri="{BB962C8B-B14F-4D97-AF65-F5344CB8AC3E}">
        <p14:creationId xmlns:p14="http://schemas.microsoft.com/office/powerpoint/2010/main" val="2455143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058592"/>
            <a:ext cx="10515600" cy="632096"/>
          </a:xfrm>
        </p:spPr>
        <p:txBody>
          <a:bodyPr>
            <a:normAutofit fontScale="90000"/>
          </a:bodyPr>
          <a:lstStyle/>
          <a:p>
            <a:r>
              <a:rPr lang="es-MX" dirty="0">
                <a:solidFill>
                  <a:schemeClr val="accent5">
                    <a:lumMod val="75000"/>
                  </a:schemeClr>
                </a:solidFill>
              </a:rPr>
              <a:t>FINALIDAD</a:t>
            </a:r>
            <a:endParaRPr lang="en-US" dirty="0">
              <a:solidFill>
                <a:schemeClr val="accent5">
                  <a:lumMod val="75000"/>
                </a:schemeClr>
              </a:solidFill>
            </a:endParaRPr>
          </a:p>
        </p:txBody>
      </p:sp>
      <p:sp>
        <p:nvSpPr>
          <p:cNvPr id="6" name="Google Shape;258;p29"/>
          <p:cNvSpPr txBox="1">
            <a:spLocks/>
          </p:cNvSpPr>
          <p:nvPr/>
        </p:nvSpPr>
        <p:spPr>
          <a:xfrm>
            <a:off x="1545124" y="2502280"/>
            <a:ext cx="4067319" cy="3123004"/>
          </a:xfrm>
          <a:prstGeom prst="rect">
            <a:avLst/>
          </a:prstGeom>
        </p:spPr>
        <p:txBody>
          <a:bodyPr spcFirstLastPara="1" wrap="square" lIns="91425" tIns="91425" rIns="91425" bIns="91425"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s-MX" b="1" dirty="0"/>
              <a:t>¿Para que?</a:t>
            </a:r>
          </a:p>
          <a:p>
            <a:pPr marL="0" indent="0">
              <a:lnSpc>
                <a:spcPct val="100000"/>
              </a:lnSpc>
              <a:spcBef>
                <a:spcPts val="1600"/>
              </a:spcBef>
              <a:buFont typeface="Arial" panose="020B0604020202020204" pitchFamily="34" charset="0"/>
              <a:buNone/>
            </a:pPr>
            <a:r>
              <a:rPr lang="es-MX" sz="2400" dirty="0"/>
              <a:t>Dependiendo de la asignatura, puede:</a:t>
            </a:r>
          </a:p>
          <a:p>
            <a:pPr marL="457200" indent="-381000">
              <a:lnSpc>
                <a:spcPct val="100000"/>
              </a:lnSpc>
              <a:spcBef>
                <a:spcPts val="1600"/>
              </a:spcBef>
              <a:buClr>
                <a:schemeClr val="lt1"/>
              </a:buClr>
              <a:buSzPts val="2400"/>
              <a:buFont typeface="Arial" panose="020B0604020202020204" pitchFamily="34" charset="0"/>
              <a:buChar char="●"/>
            </a:pPr>
            <a:r>
              <a:rPr lang="es-MX" sz="2400" dirty="0"/>
              <a:t>Aportar a una competencia de egreso</a:t>
            </a:r>
          </a:p>
          <a:p>
            <a:pPr marL="457200" indent="-381000">
              <a:lnSpc>
                <a:spcPct val="100000"/>
              </a:lnSpc>
              <a:spcBef>
                <a:spcPts val="0"/>
              </a:spcBef>
              <a:buClr>
                <a:schemeClr val="lt1"/>
              </a:buClr>
              <a:buSzPts val="2400"/>
              <a:buFont typeface="Arial" panose="020B0604020202020204" pitchFamily="34" charset="0"/>
              <a:buChar char="●"/>
            </a:pPr>
            <a:r>
              <a:rPr lang="es-MX" sz="2400" dirty="0"/>
              <a:t>Constituir un insumo de otra materia</a:t>
            </a:r>
          </a:p>
          <a:p>
            <a:pPr marL="0" indent="0">
              <a:lnSpc>
                <a:spcPct val="100000"/>
              </a:lnSpc>
              <a:spcBef>
                <a:spcPts val="1600"/>
              </a:spcBef>
              <a:spcAft>
                <a:spcPts val="1600"/>
              </a:spcAft>
              <a:buFont typeface="Arial" panose="020B0604020202020204" pitchFamily="34" charset="0"/>
              <a:buNone/>
            </a:pPr>
            <a:endParaRPr lang="es-MX" dirty="0">
              <a:solidFill>
                <a:schemeClr val="lt1"/>
              </a:solidFill>
            </a:endParaRPr>
          </a:p>
        </p:txBody>
      </p:sp>
      <p:grpSp>
        <p:nvGrpSpPr>
          <p:cNvPr id="7" name="Google Shape;259;p29"/>
          <p:cNvGrpSpPr/>
          <p:nvPr/>
        </p:nvGrpSpPr>
        <p:grpSpPr>
          <a:xfrm>
            <a:off x="6252803" y="5197745"/>
            <a:ext cx="4394073" cy="1102187"/>
            <a:chOff x="2283025" y="2322568"/>
            <a:chExt cx="5268041" cy="643500"/>
          </a:xfrm>
        </p:grpSpPr>
        <p:sp>
          <p:nvSpPr>
            <p:cNvPr id="8" name="Google Shape;260;p29"/>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61;p29"/>
            <p:cNvSpPr/>
            <p:nvPr/>
          </p:nvSpPr>
          <p:spPr>
            <a:xfrm flipH="1">
              <a:off x="2283025" y="2322575"/>
              <a:ext cx="1844400" cy="64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2;p29"/>
            <p:cNvSpPr/>
            <p:nvPr/>
          </p:nvSpPr>
          <p:spPr>
            <a:xfrm rot="-5400000">
              <a:off x="3501574" y="1934671"/>
              <a:ext cx="643356" cy="1419149"/>
            </a:xfrm>
            <a:prstGeom prst="flowChartOffpageConnector">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63;p29"/>
            <p:cNvSpPr/>
            <p:nvPr/>
          </p:nvSpPr>
          <p:spPr>
            <a:xfrm>
              <a:off x="2342625" y="2399951"/>
              <a:ext cx="2149524" cy="495900"/>
            </a:xfrm>
            <a:prstGeom prst="rect">
              <a:avLst/>
            </a:prstGeom>
            <a:solidFill>
              <a:schemeClr val="lt2"/>
            </a:solidFill>
            <a:ln>
              <a:noFill/>
            </a:ln>
          </p:spPr>
          <p:txBody>
            <a:bodyPr spcFirstLastPara="1" wrap="square" lIns="91425" tIns="91425" rIns="91425" bIns="91425" anchor="ctr" anchorCtr="0">
              <a:noAutofit/>
            </a:bodyPr>
            <a:lstStyle/>
            <a:p>
              <a:pPr marL="76200" marR="317500" lvl="0" indent="-63500" rtl="0">
                <a:lnSpc>
                  <a:spcPct val="115000"/>
                </a:lnSpc>
                <a:spcBef>
                  <a:spcPts val="0"/>
                </a:spcBef>
                <a:spcAft>
                  <a:spcPts val="0"/>
                </a:spcAft>
                <a:buNone/>
              </a:pPr>
              <a:r>
                <a:rPr lang="en" sz="1400" b="1" dirty="0">
                  <a:latin typeface="Lato"/>
                  <a:ea typeface="Lato"/>
                  <a:cs typeface="Lato"/>
                  <a:sym typeface="Lato"/>
                </a:rPr>
                <a:t>Preguntas orientadoras</a:t>
              </a:r>
              <a:endParaRPr sz="1400" dirty="0">
                <a:latin typeface="Roboto Medium"/>
                <a:ea typeface="Roboto Medium"/>
                <a:cs typeface="Roboto Medium"/>
                <a:sym typeface="Roboto Medium"/>
              </a:endParaRPr>
            </a:p>
          </p:txBody>
        </p:sp>
        <p:sp>
          <p:nvSpPr>
            <p:cNvPr id="12" name="Google Shape;264;p29"/>
            <p:cNvSpPr/>
            <p:nvPr/>
          </p:nvSpPr>
          <p:spPr>
            <a:xfrm>
              <a:off x="4387866" y="2323754"/>
              <a:ext cx="3163200" cy="642300"/>
            </a:xfrm>
            <a:prstGeom prst="rect">
              <a:avLst/>
            </a:prstGeom>
            <a:noFill/>
            <a:ln>
              <a:noFill/>
            </a:ln>
          </p:spPr>
          <p:txBody>
            <a:bodyPr spcFirstLastPara="1" wrap="square" lIns="91425" tIns="91425" rIns="91425" bIns="91425" anchor="ctr" anchorCtr="0">
              <a:noAutofit/>
            </a:bodyPr>
            <a:lstStyle/>
            <a:p>
              <a:pPr marL="457200" lvl="0" indent="-304800" algn="l" rtl="0">
                <a:lnSpc>
                  <a:spcPct val="115000"/>
                </a:lnSpc>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¿Cuál es el fin de esta actividad curricular?</a:t>
              </a:r>
              <a:endParaRPr sz="1200">
                <a:solidFill>
                  <a:schemeClr val="dk1"/>
                </a:solidFill>
                <a:latin typeface="Roboto"/>
                <a:ea typeface="Roboto"/>
                <a:cs typeface="Roboto"/>
                <a:sym typeface="Roboto"/>
              </a:endParaRPr>
            </a:p>
            <a:p>
              <a:pPr marL="457200" lvl="0" indent="-304800" algn="l" rtl="0">
                <a:lnSpc>
                  <a:spcPct val="115000"/>
                </a:lnSpc>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¿Para que el estudiante tiene que aprender esto?</a:t>
              </a:r>
              <a:endParaRPr sz="1200">
                <a:solidFill>
                  <a:schemeClr val="dk1"/>
                </a:solidFill>
                <a:latin typeface="Roboto"/>
                <a:ea typeface="Roboto"/>
                <a:cs typeface="Roboto"/>
                <a:sym typeface="Roboto"/>
              </a:endParaRPr>
            </a:p>
          </p:txBody>
        </p:sp>
      </p:grpSp>
      <p:grpSp>
        <p:nvGrpSpPr>
          <p:cNvPr id="13" name="Google Shape;265;p29"/>
          <p:cNvGrpSpPr/>
          <p:nvPr/>
        </p:nvGrpSpPr>
        <p:grpSpPr>
          <a:xfrm>
            <a:off x="6252803" y="4076086"/>
            <a:ext cx="4394073" cy="1102187"/>
            <a:chOff x="2283025" y="2322568"/>
            <a:chExt cx="5268041" cy="643500"/>
          </a:xfrm>
        </p:grpSpPr>
        <p:sp>
          <p:nvSpPr>
            <p:cNvPr id="14" name="Google Shape;266;p29"/>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67;p29"/>
            <p:cNvSpPr/>
            <p:nvPr/>
          </p:nvSpPr>
          <p:spPr>
            <a:xfrm flipH="1">
              <a:off x="2283025" y="2322575"/>
              <a:ext cx="1844400" cy="64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68;p29"/>
            <p:cNvSpPr/>
            <p:nvPr/>
          </p:nvSpPr>
          <p:spPr>
            <a:xfrm rot="-5400000">
              <a:off x="3501574" y="1934671"/>
              <a:ext cx="643356" cy="1419149"/>
            </a:xfrm>
            <a:prstGeom prst="flowChartOffpageConnector">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69;p29"/>
            <p:cNvSpPr/>
            <p:nvPr/>
          </p:nvSpPr>
          <p:spPr>
            <a:xfrm>
              <a:off x="2426788" y="2387333"/>
              <a:ext cx="2190019" cy="495900"/>
            </a:xfrm>
            <a:prstGeom prst="rect">
              <a:avLst/>
            </a:prstGeom>
            <a:solidFill>
              <a:schemeClr val="lt2"/>
            </a:solid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n" sz="1400" b="1" dirty="0">
                  <a:latin typeface="Lato"/>
                  <a:ea typeface="Lato"/>
                  <a:cs typeface="Lato"/>
                  <a:sym typeface="Lato"/>
                </a:rPr>
                <a:t>Gramaticalmente actúa como, o le da el carácter de...</a:t>
              </a:r>
              <a:endParaRPr sz="1400" dirty="0">
                <a:latin typeface="Roboto Medium"/>
                <a:ea typeface="Roboto Medium"/>
                <a:cs typeface="Roboto Medium"/>
                <a:sym typeface="Roboto Medium"/>
              </a:endParaRPr>
            </a:p>
          </p:txBody>
        </p:sp>
        <p:sp>
          <p:nvSpPr>
            <p:cNvPr id="18" name="Google Shape;270;p29"/>
            <p:cNvSpPr/>
            <p:nvPr/>
          </p:nvSpPr>
          <p:spPr>
            <a:xfrm>
              <a:off x="4387866" y="2323744"/>
              <a:ext cx="3163200" cy="642300"/>
            </a:xfrm>
            <a:prstGeom prst="rect">
              <a:avLst/>
            </a:prstGeom>
            <a:noFill/>
            <a:ln>
              <a:noFill/>
            </a:ln>
          </p:spPr>
          <p:txBody>
            <a:bodyPr spcFirstLastPara="1" wrap="square" lIns="91425" tIns="91425" rIns="91425" bIns="91425" anchor="ctr" anchorCtr="0">
              <a:noAutofit/>
            </a:bodyPr>
            <a:lstStyle/>
            <a:p>
              <a:pPr marL="457200" lvl="0" indent="-304800" algn="l" rtl="0">
                <a:lnSpc>
                  <a:spcPct val="115000"/>
                </a:lnSpc>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Oración Subordinada Adverbial </a:t>
              </a:r>
              <a:endParaRPr sz="1200">
                <a:solidFill>
                  <a:schemeClr val="dk1"/>
                </a:solidFill>
                <a:latin typeface="Roboto"/>
                <a:ea typeface="Roboto"/>
                <a:cs typeface="Roboto"/>
                <a:sym typeface="Roboto"/>
              </a:endParaRPr>
            </a:p>
          </p:txBody>
        </p:sp>
      </p:grpSp>
      <p:grpSp>
        <p:nvGrpSpPr>
          <p:cNvPr id="19" name="Google Shape;271;p29"/>
          <p:cNvGrpSpPr/>
          <p:nvPr/>
        </p:nvGrpSpPr>
        <p:grpSpPr>
          <a:xfrm>
            <a:off x="6252651" y="2963125"/>
            <a:ext cx="4394073" cy="1102187"/>
            <a:chOff x="2283025" y="2322568"/>
            <a:chExt cx="5268041" cy="643500"/>
          </a:xfrm>
        </p:grpSpPr>
        <p:sp>
          <p:nvSpPr>
            <p:cNvPr id="20" name="Google Shape;272;p29"/>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73;p29"/>
            <p:cNvSpPr/>
            <p:nvPr/>
          </p:nvSpPr>
          <p:spPr>
            <a:xfrm flipH="1">
              <a:off x="2283025" y="2322575"/>
              <a:ext cx="1844400" cy="64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74;p29"/>
            <p:cNvSpPr/>
            <p:nvPr/>
          </p:nvSpPr>
          <p:spPr>
            <a:xfrm rot="-5400000">
              <a:off x="3501574" y="1934671"/>
              <a:ext cx="643356" cy="1419149"/>
            </a:xfrm>
            <a:prstGeom prst="flowChartOffpageConnector">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75;p29"/>
            <p:cNvSpPr/>
            <p:nvPr/>
          </p:nvSpPr>
          <p:spPr>
            <a:xfrm>
              <a:off x="2426971" y="2395695"/>
              <a:ext cx="2065360" cy="495900"/>
            </a:xfrm>
            <a:prstGeom prst="rect">
              <a:avLst/>
            </a:prstGeom>
            <a:solidFill>
              <a:schemeClr val="lt2"/>
            </a:solid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n" sz="1400" b="1" dirty="0">
                  <a:latin typeface="Lato"/>
                  <a:ea typeface="Lato"/>
                  <a:cs typeface="Lato"/>
                  <a:sym typeface="Lato"/>
                </a:rPr>
                <a:t>Concepto y/o</a:t>
              </a:r>
              <a:endParaRPr sz="1400" b="1" dirty="0">
                <a:latin typeface="Lato"/>
                <a:ea typeface="Lato"/>
                <a:cs typeface="Lato"/>
                <a:sym typeface="Lato"/>
              </a:endParaRPr>
            </a:p>
            <a:p>
              <a:pPr marL="0" lvl="0" indent="0" algn="l" rtl="0">
                <a:lnSpc>
                  <a:spcPct val="115000"/>
                </a:lnSpc>
                <a:spcBef>
                  <a:spcPts val="0"/>
                </a:spcBef>
                <a:spcAft>
                  <a:spcPts val="0"/>
                </a:spcAft>
                <a:buNone/>
              </a:pPr>
              <a:r>
                <a:rPr lang="en" sz="1400" b="1" dirty="0">
                  <a:latin typeface="Lato"/>
                  <a:ea typeface="Lato"/>
                  <a:cs typeface="Lato"/>
                  <a:sym typeface="Lato"/>
                </a:rPr>
                <a:t>definición</a:t>
              </a:r>
              <a:endParaRPr sz="1400" dirty="0">
                <a:latin typeface="Roboto Medium"/>
                <a:ea typeface="Roboto Medium"/>
                <a:cs typeface="Roboto Medium"/>
                <a:sym typeface="Roboto Medium"/>
              </a:endParaRPr>
            </a:p>
          </p:txBody>
        </p:sp>
        <p:sp>
          <p:nvSpPr>
            <p:cNvPr id="24" name="Google Shape;276;p29"/>
            <p:cNvSpPr/>
            <p:nvPr/>
          </p:nvSpPr>
          <p:spPr>
            <a:xfrm>
              <a:off x="4387866" y="2323747"/>
              <a:ext cx="3163200" cy="642300"/>
            </a:xfrm>
            <a:prstGeom prst="rect">
              <a:avLst/>
            </a:prstGeom>
            <a:noFill/>
            <a:ln>
              <a:noFill/>
            </a:ln>
          </p:spPr>
          <p:txBody>
            <a:bodyPr spcFirstLastPara="1" wrap="square" lIns="91425" tIns="91425" rIns="91425" bIns="91425" anchor="ctr" anchorCtr="0">
              <a:noAutofit/>
            </a:bodyPr>
            <a:lstStyle/>
            <a:p>
              <a:pPr marL="457200" lvl="0" indent="-304800" algn="l" rtl="0">
                <a:lnSpc>
                  <a:spcPct val="115000"/>
                </a:lnSpc>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El fin u objetivo que persigue la actuación, referido siempre a un campo de aplicación del desempeño.</a:t>
              </a:r>
              <a:endParaRPr sz="1200">
                <a:solidFill>
                  <a:schemeClr val="dk1"/>
                </a:solidFill>
                <a:latin typeface="Roboto"/>
                <a:ea typeface="Roboto"/>
                <a:cs typeface="Roboto"/>
                <a:sym typeface="Roboto"/>
              </a:endParaRPr>
            </a:p>
            <a:p>
              <a:pPr marL="457200" lvl="0" indent="-304800" algn="l" rtl="0">
                <a:lnSpc>
                  <a:spcPct val="115000"/>
                </a:lnSpc>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Es prácticamente infaltable.</a:t>
              </a:r>
              <a:endParaRPr sz="1200">
                <a:solidFill>
                  <a:schemeClr val="dk1"/>
                </a:solidFill>
                <a:latin typeface="Roboto"/>
                <a:ea typeface="Roboto"/>
                <a:cs typeface="Roboto"/>
                <a:sym typeface="Roboto"/>
              </a:endParaRPr>
            </a:p>
          </p:txBody>
        </p:sp>
      </p:grpSp>
      <p:grpSp>
        <p:nvGrpSpPr>
          <p:cNvPr id="25" name="Google Shape;277;p29"/>
          <p:cNvGrpSpPr/>
          <p:nvPr/>
        </p:nvGrpSpPr>
        <p:grpSpPr>
          <a:xfrm>
            <a:off x="6252727" y="1832236"/>
            <a:ext cx="4393997" cy="1102187"/>
            <a:chOff x="2283025" y="2322568"/>
            <a:chExt cx="5267950" cy="643500"/>
          </a:xfrm>
        </p:grpSpPr>
        <p:sp>
          <p:nvSpPr>
            <p:cNvPr id="26" name="Google Shape;278;p29"/>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9;p29"/>
            <p:cNvSpPr/>
            <p:nvPr/>
          </p:nvSpPr>
          <p:spPr>
            <a:xfrm flipH="1">
              <a:off x="2283025" y="2322575"/>
              <a:ext cx="1844400" cy="64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0;p29"/>
            <p:cNvSpPr/>
            <p:nvPr/>
          </p:nvSpPr>
          <p:spPr>
            <a:xfrm rot="-5400000">
              <a:off x="3501574" y="1934671"/>
              <a:ext cx="643356" cy="1419149"/>
            </a:xfrm>
            <a:prstGeom prst="flowChartOffpageConnector">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81;p29"/>
            <p:cNvSpPr/>
            <p:nvPr/>
          </p:nvSpPr>
          <p:spPr>
            <a:xfrm>
              <a:off x="2342625" y="2371192"/>
              <a:ext cx="1940700" cy="495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400" b="1" dirty="0">
                  <a:latin typeface="Lato"/>
                  <a:ea typeface="Lato"/>
                  <a:cs typeface="Lato"/>
                  <a:sym typeface="Lato"/>
                </a:rPr>
                <a:t>Otras denominaciones</a:t>
              </a:r>
              <a:endParaRPr sz="1400" dirty="0">
                <a:latin typeface="Roboto"/>
                <a:ea typeface="Roboto"/>
                <a:cs typeface="Roboto"/>
                <a:sym typeface="Roboto"/>
              </a:endParaRPr>
            </a:p>
          </p:txBody>
        </p:sp>
        <p:sp>
          <p:nvSpPr>
            <p:cNvPr id="30" name="Google Shape;282;p29"/>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304800" algn="l" rtl="0">
                <a:lnSpc>
                  <a:spcPct val="115000"/>
                </a:lnSpc>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Criterios de Ejecución</a:t>
              </a:r>
              <a:endParaRPr sz="1200">
                <a:solidFill>
                  <a:schemeClr val="dk1"/>
                </a:solidFill>
                <a:latin typeface="Roboto"/>
                <a:ea typeface="Roboto"/>
                <a:cs typeface="Roboto"/>
                <a:sym typeface="Roboto"/>
              </a:endParaRPr>
            </a:p>
            <a:p>
              <a:pPr marL="457200" lvl="0" indent="-304800" algn="l" rtl="0">
                <a:lnSpc>
                  <a:spcPct val="115000"/>
                </a:lnSpc>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Contexto de Desempeño</a:t>
              </a:r>
              <a:endParaRPr sz="1200">
                <a:solidFill>
                  <a:schemeClr val="dk1"/>
                </a:solidFill>
                <a:latin typeface="Roboto"/>
                <a:ea typeface="Roboto"/>
                <a:cs typeface="Roboto"/>
                <a:sym typeface="Roboto"/>
              </a:endParaRPr>
            </a:p>
          </p:txBody>
        </p:sp>
      </p:grpSp>
      <p:pic>
        <p:nvPicPr>
          <p:cNvPr id="31" name="Imagen 30">
            <a:extLst>
              <a:ext uri="{FF2B5EF4-FFF2-40B4-BE49-F238E27FC236}">
                <a16:creationId xmlns:a16="http://schemas.microsoft.com/office/drawing/2014/main" xmlns="" id="{D58E2657-6882-4DB1-ACB8-AB72871A209D}"/>
              </a:ext>
            </a:extLst>
          </p:cNvPr>
          <p:cNvPicPr>
            <a:picLocks noChangeAspect="1"/>
          </p:cNvPicPr>
          <p:nvPr/>
        </p:nvPicPr>
        <p:blipFill>
          <a:blip r:embed="rId3"/>
          <a:stretch>
            <a:fillRect/>
          </a:stretch>
        </p:blipFill>
        <p:spPr>
          <a:xfrm>
            <a:off x="-1" y="2973"/>
            <a:ext cx="12192001" cy="946703"/>
          </a:xfrm>
          <a:prstGeom prst="rect">
            <a:avLst/>
          </a:prstGeom>
        </p:spPr>
      </p:pic>
    </p:spTree>
    <p:extLst>
      <p:ext uri="{BB962C8B-B14F-4D97-AF65-F5344CB8AC3E}">
        <p14:creationId xmlns:p14="http://schemas.microsoft.com/office/powerpoint/2010/main" val="2498291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949676"/>
            <a:ext cx="10515600" cy="741012"/>
          </a:xfrm>
        </p:spPr>
        <p:txBody>
          <a:bodyPr/>
          <a:lstStyle/>
          <a:p>
            <a:r>
              <a:rPr lang="es-MX" dirty="0">
                <a:solidFill>
                  <a:schemeClr val="accent5">
                    <a:lumMod val="50000"/>
                  </a:schemeClr>
                </a:solidFill>
              </a:rPr>
              <a:t>Condición de referencia</a:t>
            </a:r>
            <a:r>
              <a:rPr lang="es-MX" dirty="0"/>
              <a:t>	</a:t>
            </a:r>
            <a:endParaRPr lang="en-US" dirty="0"/>
          </a:p>
        </p:txBody>
      </p:sp>
      <p:sp>
        <p:nvSpPr>
          <p:cNvPr id="3" name="Marcador de contenido 2"/>
          <p:cNvSpPr>
            <a:spLocks noGrp="1"/>
          </p:cNvSpPr>
          <p:nvPr>
            <p:ph idx="1"/>
          </p:nvPr>
        </p:nvSpPr>
        <p:spPr>
          <a:xfrm>
            <a:off x="838200" y="2374489"/>
            <a:ext cx="10515600" cy="3802473"/>
          </a:xfrm>
        </p:spPr>
        <p:txBody>
          <a:bodyPr/>
          <a:lstStyle/>
          <a:p>
            <a:pPr marL="0" lvl="0" indent="0">
              <a:lnSpc>
                <a:spcPct val="100000"/>
              </a:lnSpc>
              <a:spcBef>
                <a:spcPts val="1600"/>
              </a:spcBef>
              <a:buNone/>
            </a:pPr>
            <a:r>
              <a:rPr lang="es-MX" dirty="0"/>
              <a:t>Dependen del objeto de conocimiento:</a:t>
            </a:r>
          </a:p>
          <a:p>
            <a:pPr marL="533400" indent="-457200">
              <a:lnSpc>
                <a:spcPct val="100000"/>
              </a:lnSpc>
              <a:spcBef>
                <a:spcPts val="1600"/>
              </a:spcBef>
              <a:buClr>
                <a:schemeClr val="lt1"/>
              </a:buClr>
              <a:buSzPts val="2400"/>
            </a:pPr>
            <a:r>
              <a:rPr lang="es-MX" dirty="0"/>
              <a:t>Pueden ser normas, Ejemplo ISO 14001: 2015</a:t>
            </a:r>
          </a:p>
          <a:p>
            <a:pPr marL="533400" indent="-457200">
              <a:lnSpc>
                <a:spcPct val="100000"/>
              </a:lnSpc>
              <a:spcBef>
                <a:spcPts val="0"/>
              </a:spcBef>
              <a:buClr>
                <a:schemeClr val="lt1"/>
              </a:buClr>
              <a:buSzPts val="2400"/>
            </a:pPr>
            <a:r>
              <a:rPr lang="es-MX" dirty="0"/>
              <a:t>Estándares, Ejemplo IEEE 802.11</a:t>
            </a:r>
          </a:p>
          <a:p>
            <a:pPr marL="533400" indent="-457200">
              <a:lnSpc>
                <a:spcPct val="100000"/>
              </a:lnSpc>
              <a:spcBef>
                <a:spcPts val="0"/>
              </a:spcBef>
              <a:buClr>
                <a:schemeClr val="lt1"/>
              </a:buClr>
              <a:buSzPts val="2400"/>
            </a:pPr>
            <a:r>
              <a:rPr lang="es-MX" dirty="0"/>
              <a:t>Métodos, técnicas, softwares</a:t>
            </a:r>
          </a:p>
        </p:txBody>
      </p:sp>
      <p:pic>
        <p:nvPicPr>
          <p:cNvPr id="4" name="Imagen 3">
            <a:extLst>
              <a:ext uri="{FF2B5EF4-FFF2-40B4-BE49-F238E27FC236}">
                <a16:creationId xmlns:a16="http://schemas.microsoft.com/office/drawing/2014/main" xmlns="" id="{4A833DB3-ECD5-4FD4-9482-832DB2BC0F97}"/>
              </a:ext>
            </a:extLst>
          </p:cNvPr>
          <p:cNvPicPr>
            <a:picLocks noChangeAspect="1"/>
          </p:cNvPicPr>
          <p:nvPr/>
        </p:nvPicPr>
        <p:blipFill>
          <a:blip r:embed="rId2"/>
          <a:stretch>
            <a:fillRect/>
          </a:stretch>
        </p:blipFill>
        <p:spPr>
          <a:xfrm>
            <a:off x="-1" y="2973"/>
            <a:ext cx="12192001" cy="946703"/>
          </a:xfrm>
          <a:prstGeom prst="rect">
            <a:avLst/>
          </a:prstGeom>
        </p:spPr>
      </p:pic>
    </p:spTree>
    <p:extLst>
      <p:ext uri="{BB962C8B-B14F-4D97-AF65-F5344CB8AC3E}">
        <p14:creationId xmlns:p14="http://schemas.microsoft.com/office/powerpoint/2010/main" val="3661336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5"/>
          <p:cNvSpPr txBox="1">
            <a:spLocks noGrp="1"/>
          </p:cNvSpPr>
          <p:nvPr>
            <p:ph type="title"/>
          </p:nvPr>
        </p:nvSpPr>
        <p:spPr>
          <a:xfrm>
            <a:off x="347800" y="949676"/>
            <a:ext cx="11496400" cy="5652022"/>
          </a:xfrm>
          <a:prstGeom prst="rect">
            <a:avLst/>
          </a:prstGeom>
          <a:noFill/>
          <a:ln>
            <a:noFill/>
          </a:ln>
        </p:spPr>
        <p:txBody>
          <a:bodyPr spcFirstLastPara="1" vert="horz" wrap="square" lIns="121900" tIns="121900" rIns="121900" bIns="121900" rtlCol="0" anchor="t" anchorCtr="0">
            <a:noAutofit/>
          </a:bodyPr>
          <a:lstStyle/>
          <a:p>
            <a:pPr marL="609585"/>
            <a:r>
              <a:rPr lang="en" sz="4800" dirty="0">
                <a:solidFill>
                  <a:schemeClr val="accent5"/>
                </a:solidFill>
              </a:rPr>
              <a:t>Métodos de aprendizaje centrado</a:t>
            </a:r>
            <a:endParaRPr sz="4800" dirty="0">
              <a:solidFill>
                <a:schemeClr val="accent5"/>
              </a:solidFill>
            </a:endParaRPr>
          </a:p>
          <a:p>
            <a:pPr marL="609585"/>
            <a:r>
              <a:rPr lang="en" sz="4800" dirty="0">
                <a:solidFill>
                  <a:schemeClr val="accent5"/>
                </a:solidFill>
              </a:rPr>
              <a:t>en el estudiante</a:t>
            </a:r>
            <a:br>
              <a:rPr lang="en" sz="4800" dirty="0">
                <a:solidFill>
                  <a:schemeClr val="accent5"/>
                </a:solidFill>
              </a:rPr>
            </a:br>
            <a:endParaRPr sz="4800" dirty="0">
              <a:solidFill>
                <a:schemeClr val="accent5"/>
              </a:solidFill>
            </a:endParaRPr>
          </a:p>
          <a:p>
            <a:pPr marL="609585" indent="-507987">
              <a:buSzPts val="2400"/>
              <a:buChar char="●"/>
            </a:pPr>
            <a:r>
              <a:rPr lang="en" sz="3200" dirty="0">
                <a:solidFill>
                  <a:schemeClr val="tx1"/>
                </a:solidFill>
              </a:rPr>
              <a:t>Los métodos ACE representan un conjunto de actividades ordenadas y articuladas dentro del proceso de enseñanza y aprendizaje de una materia. </a:t>
            </a:r>
            <a:endParaRPr sz="3200" dirty="0">
              <a:solidFill>
                <a:schemeClr val="tx1"/>
              </a:solidFill>
            </a:endParaRPr>
          </a:p>
          <a:p>
            <a:pPr marL="609585" indent="-507987">
              <a:spcBef>
                <a:spcPts val="1333"/>
              </a:spcBef>
              <a:buSzPts val="2400"/>
              <a:buChar char="●"/>
            </a:pPr>
            <a:r>
              <a:rPr lang="en" sz="3200" dirty="0">
                <a:solidFill>
                  <a:schemeClr val="tx1"/>
                </a:solidFill>
              </a:rPr>
              <a:t>Permiten organizar un curso completo o ciertos temas o contenidos específicos del mismo. </a:t>
            </a:r>
            <a:endParaRPr sz="3200" dirty="0">
              <a:solidFill>
                <a:schemeClr val="tx1"/>
              </a:solidFill>
            </a:endParaRPr>
          </a:p>
          <a:p>
            <a:pPr algn="just">
              <a:lnSpc>
                <a:spcPct val="115000"/>
              </a:lnSpc>
              <a:spcBef>
                <a:spcPts val="1333"/>
              </a:spcBef>
              <a:buClr>
                <a:schemeClr val="dk2"/>
              </a:buClr>
              <a:buSzPts val="1100"/>
            </a:pPr>
            <a:endParaRPr sz="2400" dirty="0">
              <a:solidFill>
                <a:srgbClr val="FFFFFF"/>
              </a:solidFill>
              <a:latin typeface="Arial"/>
              <a:ea typeface="Arial"/>
              <a:cs typeface="Arial"/>
              <a:sym typeface="Arial"/>
            </a:endParaRPr>
          </a:p>
          <a:p>
            <a:pPr algn="just">
              <a:lnSpc>
                <a:spcPct val="115000"/>
              </a:lnSpc>
              <a:spcBef>
                <a:spcPts val="800"/>
              </a:spcBef>
              <a:buClr>
                <a:schemeClr val="dk2"/>
              </a:buClr>
              <a:buSzPts val="1100"/>
            </a:pPr>
            <a:endParaRPr sz="2400" dirty="0">
              <a:solidFill>
                <a:srgbClr val="FFFFFF"/>
              </a:solidFill>
              <a:latin typeface="Arial"/>
              <a:ea typeface="Arial"/>
              <a:cs typeface="Arial"/>
              <a:sym typeface="Arial"/>
            </a:endParaRPr>
          </a:p>
          <a:p>
            <a:pPr algn="just">
              <a:lnSpc>
                <a:spcPct val="115000"/>
              </a:lnSpc>
              <a:spcBef>
                <a:spcPts val="800"/>
              </a:spcBef>
              <a:buClr>
                <a:schemeClr val="dk2"/>
              </a:buClr>
              <a:buSzPts val="1100"/>
            </a:pPr>
            <a:endParaRPr sz="2400" dirty="0">
              <a:solidFill>
                <a:srgbClr val="FFFFFF"/>
              </a:solidFill>
              <a:latin typeface="Arial"/>
              <a:ea typeface="Arial"/>
              <a:cs typeface="Arial"/>
              <a:sym typeface="Arial"/>
            </a:endParaRPr>
          </a:p>
          <a:p>
            <a:pPr algn="just">
              <a:lnSpc>
                <a:spcPct val="200000"/>
              </a:lnSpc>
              <a:spcBef>
                <a:spcPts val="800"/>
              </a:spcBef>
              <a:buClr>
                <a:schemeClr val="dk2"/>
              </a:buClr>
              <a:buSzPts val="1100"/>
            </a:pPr>
            <a:endParaRPr sz="2400" dirty="0">
              <a:solidFill>
                <a:srgbClr val="FFFFFF"/>
              </a:solidFill>
              <a:latin typeface="Arial"/>
              <a:ea typeface="Arial"/>
              <a:cs typeface="Arial"/>
              <a:sym typeface="Arial"/>
            </a:endParaRPr>
          </a:p>
          <a:p>
            <a:pPr algn="just">
              <a:lnSpc>
                <a:spcPct val="200000"/>
              </a:lnSpc>
              <a:spcBef>
                <a:spcPts val="800"/>
              </a:spcBef>
              <a:buClr>
                <a:schemeClr val="dk2"/>
              </a:buClr>
              <a:buSzPts val="1100"/>
            </a:pPr>
            <a:endParaRPr sz="2400" dirty="0">
              <a:solidFill>
                <a:srgbClr val="FFFFFF"/>
              </a:solidFill>
              <a:latin typeface="Arial"/>
              <a:ea typeface="Arial"/>
              <a:cs typeface="Arial"/>
              <a:sym typeface="Arial"/>
            </a:endParaRPr>
          </a:p>
          <a:p>
            <a:pPr>
              <a:spcBef>
                <a:spcPts val="800"/>
              </a:spcBef>
            </a:pPr>
            <a:endParaRPr sz="2400" dirty="0">
              <a:solidFill>
                <a:srgbClr val="FFFFFF"/>
              </a:solidFill>
            </a:endParaRPr>
          </a:p>
          <a:p>
            <a:pPr>
              <a:spcBef>
                <a:spcPts val="1333"/>
              </a:spcBef>
              <a:buClr>
                <a:schemeClr val="dk2"/>
              </a:buClr>
              <a:buSzPts val="1100"/>
            </a:pPr>
            <a:endParaRPr sz="2400" dirty="0"/>
          </a:p>
          <a:p>
            <a:pPr>
              <a:spcBef>
                <a:spcPts val="1333"/>
              </a:spcBef>
              <a:spcAft>
                <a:spcPts val="1333"/>
              </a:spcAft>
              <a:buClr>
                <a:schemeClr val="dk2"/>
              </a:buClr>
              <a:buSzPts val="1100"/>
            </a:pPr>
            <a:endParaRPr sz="2400" dirty="0"/>
          </a:p>
        </p:txBody>
      </p:sp>
      <p:pic>
        <p:nvPicPr>
          <p:cNvPr id="3" name="Imagen 2"/>
          <p:cNvPicPr>
            <a:picLocks noChangeAspect="1"/>
          </p:cNvPicPr>
          <p:nvPr/>
        </p:nvPicPr>
        <p:blipFill>
          <a:blip r:embed="rId3"/>
          <a:stretch>
            <a:fillRect/>
          </a:stretch>
        </p:blipFill>
        <p:spPr>
          <a:xfrm>
            <a:off x="-1" y="2973"/>
            <a:ext cx="12192001" cy="946703"/>
          </a:xfrm>
          <a:prstGeom prst="rect">
            <a:avLst/>
          </a:prstGeom>
        </p:spPr>
      </p:pic>
    </p:spTree>
    <p:extLst>
      <p:ext uri="{BB962C8B-B14F-4D97-AF65-F5344CB8AC3E}">
        <p14:creationId xmlns:p14="http://schemas.microsoft.com/office/powerpoint/2010/main" val="2351086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6"/>
          <p:cNvSpPr txBox="1">
            <a:spLocks noGrp="1"/>
          </p:cNvSpPr>
          <p:nvPr>
            <p:ph type="title"/>
          </p:nvPr>
        </p:nvSpPr>
        <p:spPr>
          <a:xfrm>
            <a:off x="347799" y="949677"/>
            <a:ext cx="11496400" cy="5687098"/>
          </a:xfrm>
          <a:prstGeom prst="rect">
            <a:avLst/>
          </a:prstGeom>
          <a:noFill/>
          <a:ln>
            <a:noFill/>
          </a:ln>
        </p:spPr>
        <p:txBody>
          <a:bodyPr spcFirstLastPara="1" vert="horz" wrap="square" lIns="121900" tIns="121900" rIns="121900" bIns="121900" rtlCol="0" anchor="t" anchorCtr="0">
            <a:noAutofit/>
          </a:bodyPr>
          <a:lstStyle/>
          <a:p>
            <a:pPr marL="609585"/>
            <a:r>
              <a:rPr lang="en" sz="4800" dirty="0">
                <a:solidFill>
                  <a:schemeClr val="accent5"/>
                </a:solidFill>
              </a:rPr>
              <a:t>Su aplicación permite que el estudiante</a:t>
            </a:r>
            <a:br>
              <a:rPr lang="en" sz="4800" dirty="0">
                <a:solidFill>
                  <a:schemeClr val="accent5"/>
                </a:solidFill>
              </a:rPr>
            </a:br>
            <a:endParaRPr sz="4800" dirty="0">
              <a:solidFill>
                <a:schemeClr val="accent5"/>
              </a:solidFill>
            </a:endParaRPr>
          </a:p>
          <a:p>
            <a:pPr marL="558798" indent="-457200">
              <a:buClr>
                <a:srgbClr val="0070C0"/>
              </a:buClr>
              <a:buSzPts val="2400"/>
              <a:buFont typeface="Wingdings" panose="05000000000000000000" pitchFamily="2" charset="2"/>
              <a:buChar char="ü"/>
            </a:pPr>
            <a:r>
              <a:rPr lang="en" sz="3200" dirty="0">
                <a:solidFill>
                  <a:schemeClr val="tx1"/>
                </a:solidFill>
              </a:rPr>
              <a:t>Se convierta en responsable de su propio aprendizaje.</a:t>
            </a:r>
            <a:endParaRPr sz="3200" dirty="0">
              <a:solidFill>
                <a:schemeClr val="tx1"/>
              </a:solidFill>
            </a:endParaRPr>
          </a:p>
          <a:p>
            <a:pPr marL="558798" indent="-457200">
              <a:buClr>
                <a:srgbClr val="0070C0"/>
              </a:buClr>
              <a:buSzPts val="2400"/>
              <a:buFont typeface="Wingdings" panose="05000000000000000000" pitchFamily="2" charset="2"/>
              <a:buChar char="ü"/>
            </a:pPr>
            <a:r>
              <a:rPr lang="en" sz="3200" dirty="0">
                <a:solidFill>
                  <a:schemeClr val="tx1"/>
                </a:solidFill>
              </a:rPr>
              <a:t>Asuma un papel participativo y colaborativo en el proceso.</a:t>
            </a:r>
            <a:endParaRPr sz="3200" dirty="0">
              <a:solidFill>
                <a:schemeClr val="tx1"/>
              </a:solidFill>
            </a:endParaRPr>
          </a:p>
          <a:p>
            <a:pPr marL="558798" indent="-457200">
              <a:buClr>
                <a:srgbClr val="0070C0"/>
              </a:buClr>
              <a:buSzPts val="2400"/>
              <a:buFont typeface="Wingdings" panose="05000000000000000000" pitchFamily="2" charset="2"/>
              <a:buChar char="ü"/>
            </a:pPr>
            <a:r>
              <a:rPr lang="en" sz="3200" dirty="0">
                <a:solidFill>
                  <a:schemeClr val="tx1"/>
                </a:solidFill>
              </a:rPr>
              <a:t>Tome contacto con su entorno.</a:t>
            </a:r>
            <a:endParaRPr sz="3200" dirty="0">
              <a:solidFill>
                <a:schemeClr val="tx1"/>
              </a:solidFill>
            </a:endParaRPr>
          </a:p>
          <a:p>
            <a:pPr marL="558798" indent="-457200">
              <a:buClr>
                <a:srgbClr val="0070C0"/>
              </a:buClr>
              <a:buSzPts val="2400"/>
              <a:buFont typeface="Wingdings" panose="05000000000000000000" pitchFamily="2" charset="2"/>
              <a:buChar char="ü"/>
            </a:pPr>
            <a:r>
              <a:rPr lang="en" sz="3200" dirty="0">
                <a:solidFill>
                  <a:schemeClr val="tx1"/>
                </a:solidFill>
              </a:rPr>
              <a:t>Se comprometa en un proceso de reflexión con lo que hace.</a:t>
            </a:r>
            <a:endParaRPr sz="3200" dirty="0">
              <a:solidFill>
                <a:schemeClr val="tx1"/>
              </a:solidFill>
            </a:endParaRPr>
          </a:p>
          <a:p>
            <a:pPr marL="558798" indent="-457200">
              <a:buClr>
                <a:srgbClr val="0070C0"/>
              </a:buClr>
              <a:buSzPts val="2400"/>
              <a:buFont typeface="Wingdings" panose="05000000000000000000" pitchFamily="2" charset="2"/>
              <a:buChar char="ü"/>
            </a:pPr>
            <a:r>
              <a:rPr lang="en" sz="3200" dirty="0">
                <a:solidFill>
                  <a:schemeClr val="tx1"/>
                </a:solidFill>
              </a:rPr>
              <a:t>Desarrolle la autonomía.</a:t>
            </a:r>
            <a:endParaRPr sz="3200" dirty="0">
              <a:solidFill>
                <a:schemeClr val="tx1"/>
              </a:solidFill>
            </a:endParaRPr>
          </a:p>
          <a:p>
            <a:pPr marL="558798" indent="-457200">
              <a:buClr>
                <a:srgbClr val="0070C0"/>
              </a:buClr>
              <a:buSzPts val="2400"/>
              <a:buFont typeface="Wingdings" panose="05000000000000000000" pitchFamily="2" charset="2"/>
              <a:buChar char="ü"/>
            </a:pPr>
            <a:r>
              <a:rPr lang="en" sz="3200" dirty="0">
                <a:solidFill>
                  <a:schemeClr val="tx1"/>
                </a:solidFill>
              </a:rPr>
              <a:t>Utilice la tecnología como recurso útil para enriquecer su aprendizaje</a:t>
            </a:r>
            <a:endParaRPr sz="3200" dirty="0">
              <a:solidFill>
                <a:schemeClr val="tx1"/>
              </a:solidFill>
            </a:endParaRPr>
          </a:p>
          <a:p>
            <a:pPr>
              <a:spcBef>
                <a:spcPts val="1333"/>
              </a:spcBef>
            </a:pPr>
            <a:endParaRPr sz="3200" dirty="0"/>
          </a:p>
          <a:p>
            <a:pPr algn="just">
              <a:lnSpc>
                <a:spcPct val="115000"/>
              </a:lnSpc>
              <a:spcBef>
                <a:spcPts val="1333"/>
              </a:spcBef>
              <a:buClr>
                <a:schemeClr val="dk2"/>
              </a:buClr>
              <a:buSzPts val="1100"/>
            </a:pPr>
            <a:endParaRPr sz="2400" dirty="0">
              <a:solidFill>
                <a:srgbClr val="FFFFFF"/>
              </a:solidFill>
              <a:latin typeface="Arial"/>
              <a:ea typeface="Arial"/>
              <a:cs typeface="Arial"/>
              <a:sym typeface="Arial"/>
            </a:endParaRPr>
          </a:p>
          <a:p>
            <a:pPr algn="just">
              <a:lnSpc>
                <a:spcPct val="115000"/>
              </a:lnSpc>
              <a:spcBef>
                <a:spcPts val="800"/>
              </a:spcBef>
              <a:buClr>
                <a:schemeClr val="dk2"/>
              </a:buClr>
              <a:buSzPts val="1100"/>
            </a:pPr>
            <a:endParaRPr sz="2400" dirty="0">
              <a:solidFill>
                <a:srgbClr val="FFFFFF"/>
              </a:solidFill>
              <a:latin typeface="Arial"/>
              <a:ea typeface="Arial"/>
              <a:cs typeface="Arial"/>
              <a:sym typeface="Arial"/>
            </a:endParaRPr>
          </a:p>
          <a:p>
            <a:pPr algn="just">
              <a:lnSpc>
                <a:spcPct val="115000"/>
              </a:lnSpc>
              <a:spcBef>
                <a:spcPts val="800"/>
              </a:spcBef>
              <a:buClr>
                <a:schemeClr val="dk2"/>
              </a:buClr>
              <a:buSzPts val="1100"/>
            </a:pPr>
            <a:endParaRPr sz="2400" dirty="0">
              <a:solidFill>
                <a:srgbClr val="FFFFFF"/>
              </a:solidFill>
              <a:latin typeface="Arial"/>
              <a:ea typeface="Arial"/>
              <a:cs typeface="Arial"/>
              <a:sym typeface="Arial"/>
            </a:endParaRPr>
          </a:p>
          <a:p>
            <a:pPr algn="just">
              <a:lnSpc>
                <a:spcPct val="200000"/>
              </a:lnSpc>
              <a:spcBef>
                <a:spcPts val="800"/>
              </a:spcBef>
              <a:buClr>
                <a:schemeClr val="dk2"/>
              </a:buClr>
              <a:buSzPts val="1100"/>
            </a:pPr>
            <a:endParaRPr sz="2400" dirty="0">
              <a:solidFill>
                <a:srgbClr val="FFFFFF"/>
              </a:solidFill>
              <a:latin typeface="Arial"/>
              <a:ea typeface="Arial"/>
              <a:cs typeface="Arial"/>
              <a:sym typeface="Arial"/>
            </a:endParaRPr>
          </a:p>
          <a:p>
            <a:pPr algn="just">
              <a:lnSpc>
                <a:spcPct val="200000"/>
              </a:lnSpc>
              <a:spcBef>
                <a:spcPts val="800"/>
              </a:spcBef>
              <a:buClr>
                <a:schemeClr val="dk2"/>
              </a:buClr>
              <a:buSzPts val="1100"/>
            </a:pPr>
            <a:endParaRPr sz="2400" dirty="0">
              <a:solidFill>
                <a:srgbClr val="FFFFFF"/>
              </a:solidFill>
              <a:latin typeface="Arial"/>
              <a:ea typeface="Arial"/>
              <a:cs typeface="Arial"/>
              <a:sym typeface="Arial"/>
            </a:endParaRPr>
          </a:p>
          <a:p>
            <a:pPr>
              <a:spcBef>
                <a:spcPts val="800"/>
              </a:spcBef>
            </a:pPr>
            <a:endParaRPr sz="2400" dirty="0">
              <a:solidFill>
                <a:srgbClr val="FFFFFF"/>
              </a:solidFill>
            </a:endParaRPr>
          </a:p>
          <a:p>
            <a:pPr>
              <a:spcBef>
                <a:spcPts val="1333"/>
              </a:spcBef>
              <a:buClr>
                <a:schemeClr val="dk2"/>
              </a:buClr>
              <a:buSzPts val="1100"/>
            </a:pPr>
            <a:endParaRPr sz="2400" dirty="0"/>
          </a:p>
          <a:p>
            <a:pPr>
              <a:spcBef>
                <a:spcPts val="1333"/>
              </a:spcBef>
              <a:spcAft>
                <a:spcPts val="1333"/>
              </a:spcAft>
              <a:buClr>
                <a:schemeClr val="dk2"/>
              </a:buClr>
              <a:buSzPts val="1100"/>
            </a:pPr>
            <a:endParaRPr sz="2400" dirty="0"/>
          </a:p>
        </p:txBody>
      </p:sp>
      <p:pic>
        <p:nvPicPr>
          <p:cNvPr id="3" name="Imagen 2"/>
          <p:cNvPicPr>
            <a:picLocks noChangeAspect="1"/>
          </p:cNvPicPr>
          <p:nvPr/>
        </p:nvPicPr>
        <p:blipFill>
          <a:blip r:embed="rId3"/>
          <a:stretch>
            <a:fillRect/>
          </a:stretch>
        </p:blipFill>
        <p:spPr>
          <a:xfrm>
            <a:off x="-1" y="2973"/>
            <a:ext cx="12192001" cy="946703"/>
          </a:xfrm>
          <a:prstGeom prst="rect">
            <a:avLst/>
          </a:prstGeom>
        </p:spPr>
      </p:pic>
    </p:spTree>
    <p:extLst>
      <p:ext uri="{BB962C8B-B14F-4D97-AF65-F5344CB8AC3E}">
        <p14:creationId xmlns:p14="http://schemas.microsoft.com/office/powerpoint/2010/main" val="1214653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7"/>
          <p:cNvSpPr txBox="1">
            <a:spLocks noGrp="1"/>
          </p:cNvSpPr>
          <p:nvPr>
            <p:ph type="title"/>
          </p:nvPr>
        </p:nvSpPr>
        <p:spPr>
          <a:xfrm>
            <a:off x="256443" y="949677"/>
            <a:ext cx="11496400" cy="5657602"/>
          </a:xfrm>
          <a:prstGeom prst="rect">
            <a:avLst/>
          </a:prstGeom>
          <a:noFill/>
          <a:ln>
            <a:noFill/>
          </a:ln>
        </p:spPr>
        <p:txBody>
          <a:bodyPr spcFirstLastPara="1" vert="horz" wrap="square" lIns="121900" tIns="121900" rIns="121900" bIns="121900" rtlCol="0" anchor="t" anchorCtr="0">
            <a:noAutofit/>
          </a:bodyPr>
          <a:lstStyle/>
          <a:p>
            <a:pPr marL="609585"/>
            <a:r>
              <a:rPr lang="en" sz="4800" dirty="0">
                <a:solidFill>
                  <a:schemeClr val="accent5"/>
                </a:solidFill>
              </a:rPr>
              <a:t>Cuales son estos Métodos?</a:t>
            </a:r>
            <a:r>
              <a:rPr lang="es-AR" sz="4800" dirty="0">
                <a:solidFill>
                  <a:schemeClr val="accent5"/>
                </a:solidFill>
              </a:rPr>
              <a:t/>
            </a:r>
            <a:br>
              <a:rPr lang="es-AR" sz="4800" dirty="0">
                <a:solidFill>
                  <a:schemeClr val="accent5"/>
                </a:solidFill>
              </a:rPr>
            </a:br>
            <a:endParaRPr sz="4800" dirty="0">
              <a:solidFill>
                <a:schemeClr val="accent5"/>
              </a:solidFill>
            </a:endParaRPr>
          </a:p>
          <a:p>
            <a:endParaRPr sz="3200" dirty="0"/>
          </a:p>
          <a:p>
            <a:pPr algn="just">
              <a:lnSpc>
                <a:spcPct val="115000"/>
              </a:lnSpc>
              <a:spcBef>
                <a:spcPts val="1333"/>
              </a:spcBef>
              <a:buClr>
                <a:schemeClr val="dk2"/>
              </a:buClr>
              <a:buSzPts val="1100"/>
            </a:pPr>
            <a:endParaRPr sz="2400" dirty="0">
              <a:solidFill>
                <a:srgbClr val="FFFFFF"/>
              </a:solidFill>
              <a:latin typeface="Arial"/>
              <a:ea typeface="Arial"/>
              <a:cs typeface="Arial"/>
              <a:sym typeface="Arial"/>
            </a:endParaRPr>
          </a:p>
          <a:p>
            <a:pPr algn="just">
              <a:lnSpc>
                <a:spcPct val="115000"/>
              </a:lnSpc>
              <a:spcBef>
                <a:spcPts val="800"/>
              </a:spcBef>
              <a:buClr>
                <a:schemeClr val="dk2"/>
              </a:buClr>
              <a:buSzPts val="1100"/>
            </a:pPr>
            <a:endParaRPr sz="2400" dirty="0">
              <a:solidFill>
                <a:srgbClr val="FFFFFF"/>
              </a:solidFill>
              <a:latin typeface="Arial"/>
              <a:ea typeface="Arial"/>
              <a:cs typeface="Arial"/>
              <a:sym typeface="Arial"/>
            </a:endParaRPr>
          </a:p>
          <a:p>
            <a:pPr algn="just">
              <a:lnSpc>
                <a:spcPct val="115000"/>
              </a:lnSpc>
              <a:spcBef>
                <a:spcPts val="800"/>
              </a:spcBef>
              <a:buClr>
                <a:schemeClr val="dk2"/>
              </a:buClr>
              <a:buSzPts val="1100"/>
            </a:pPr>
            <a:endParaRPr sz="2400" dirty="0">
              <a:solidFill>
                <a:srgbClr val="FFFFFF"/>
              </a:solidFill>
              <a:latin typeface="Arial"/>
              <a:ea typeface="Arial"/>
              <a:cs typeface="Arial"/>
              <a:sym typeface="Arial"/>
            </a:endParaRPr>
          </a:p>
          <a:p>
            <a:pPr algn="just">
              <a:lnSpc>
                <a:spcPct val="200000"/>
              </a:lnSpc>
              <a:spcBef>
                <a:spcPts val="800"/>
              </a:spcBef>
              <a:buClr>
                <a:schemeClr val="dk2"/>
              </a:buClr>
              <a:buSzPts val="1100"/>
            </a:pPr>
            <a:endParaRPr sz="2400" dirty="0">
              <a:solidFill>
                <a:srgbClr val="FFFFFF"/>
              </a:solidFill>
              <a:latin typeface="Arial"/>
              <a:ea typeface="Arial"/>
              <a:cs typeface="Arial"/>
              <a:sym typeface="Arial"/>
            </a:endParaRPr>
          </a:p>
          <a:p>
            <a:pPr algn="just">
              <a:lnSpc>
                <a:spcPct val="200000"/>
              </a:lnSpc>
              <a:spcBef>
                <a:spcPts val="800"/>
              </a:spcBef>
              <a:buClr>
                <a:schemeClr val="dk2"/>
              </a:buClr>
              <a:buSzPts val="1100"/>
            </a:pPr>
            <a:endParaRPr sz="2400" dirty="0">
              <a:solidFill>
                <a:srgbClr val="FFFFFF"/>
              </a:solidFill>
              <a:latin typeface="Arial"/>
              <a:ea typeface="Arial"/>
              <a:cs typeface="Arial"/>
              <a:sym typeface="Arial"/>
            </a:endParaRPr>
          </a:p>
          <a:p>
            <a:pPr>
              <a:spcBef>
                <a:spcPts val="800"/>
              </a:spcBef>
            </a:pPr>
            <a:endParaRPr sz="2400" dirty="0">
              <a:solidFill>
                <a:srgbClr val="FFFFFF"/>
              </a:solidFill>
            </a:endParaRPr>
          </a:p>
          <a:p>
            <a:pPr>
              <a:spcBef>
                <a:spcPts val="1333"/>
              </a:spcBef>
              <a:buClr>
                <a:schemeClr val="dk2"/>
              </a:buClr>
              <a:buSzPts val="1100"/>
            </a:pPr>
            <a:endParaRPr sz="2400" dirty="0"/>
          </a:p>
          <a:p>
            <a:pPr>
              <a:spcBef>
                <a:spcPts val="1333"/>
              </a:spcBef>
              <a:spcAft>
                <a:spcPts val="1333"/>
              </a:spcAft>
              <a:buClr>
                <a:schemeClr val="dk2"/>
              </a:buClr>
              <a:buSzPts val="1100"/>
            </a:pPr>
            <a:endParaRPr sz="2400" dirty="0"/>
          </a:p>
        </p:txBody>
      </p:sp>
      <p:grpSp>
        <p:nvGrpSpPr>
          <p:cNvPr id="138" name="Google Shape;138;p17"/>
          <p:cNvGrpSpPr/>
          <p:nvPr/>
        </p:nvGrpSpPr>
        <p:grpSpPr>
          <a:xfrm>
            <a:off x="5031835" y="2890150"/>
            <a:ext cx="3124581" cy="2915852"/>
            <a:chOff x="4761482" y="1016276"/>
            <a:chExt cx="2981850" cy="2981850"/>
          </a:xfrm>
        </p:grpSpPr>
        <p:sp>
          <p:nvSpPr>
            <p:cNvPr id="139" name="Google Shape;139;p17"/>
            <p:cNvSpPr/>
            <p:nvPr/>
          </p:nvSpPr>
          <p:spPr>
            <a:xfrm rot="2700000">
              <a:off x="5852326" y="798796"/>
              <a:ext cx="800162" cy="3416811"/>
            </a:xfrm>
            <a:prstGeom prst="roundRect">
              <a:avLst>
                <a:gd name="adj" fmla="val 50000"/>
              </a:avLst>
            </a:prstGeom>
            <a:solidFill>
              <a:srgbClr val="F1C232"/>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40" name="Google Shape;140;p17"/>
            <p:cNvSpPr/>
            <p:nvPr/>
          </p:nvSpPr>
          <p:spPr>
            <a:xfrm>
              <a:off x="5121163" y="3328012"/>
              <a:ext cx="326100" cy="326100"/>
            </a:xfrm>
            <a:prstGeom prst="ellipse">
              <a:avLst/>
            </a:prstGeom>
            <a:solidFill>
              <a:srgbClr val="FFFFFF"/>
            </a:solidFill>
            <a:ln>
              <a:noFill/>
            </a:ln>
            <a:effectLst>
              <a:outerShdw blurRad="228600" dist="50800" dir="5400000" algn="tl" rotWithShape="0">
                <a:srgbClr val="000000">
                  <a:alpha val="54117"/>
                </a:srgbClr>
              </a:outerShdw>
            </a:effectLst>
          </p:spPr>
          <p:txBody>
            <a:bodyPr spcFirstLastPara="1" wrap="square" lIns="121900" tIns="121900" rIns="121900" bIns="121900" anchor="ctr" anchorCtr="0">
              <a:noAutofit/>
            </a:bodyPr>
            <a:lstStyle/>
            <a:p>
              <a:pPr>
                <a:buClr>
                  <a:srgbClr val="000000"/>
                </a:buClr>
                <a:buSzPts val="900"/>
              </a:pPr>
              <a:r>
                <a:rPr lang="en" sz="1200" b="1">
                  <a:solidFill>
                    <a:srgbClr val="0E65F0"/>
                  </a:solidFill>
                  <a:latin typeface="Roboto"/>
                  <a:ea typeface="Roboto"/>
                  <a:cs typeface="Roboto"/>
                  <a:sym typeface="Roboto"/>
                </a:rPr>
                <a:t>4</a:t>
              </a:r>
              <a:endParaRPr sz="1200" b="1">
                <a:solidFill>
                  <a:srgbClr val="0E65F0"/>
                </a:solidFill>
                <a:latin typeface="Roboto"/>
                <a:ea typeface="Roboto"/>
                <a:cs typeface="Roboto"/>
                <a:sym typeface="Roboto"/>
              </a:endParaRPr>
            </a:p>
          </p:txBody>
        </p:sp>
        <p:sp>
          <p:nvSpPr>
            <p:cNvPr id="141" name="Google Shape;141;p17"/>
            <p:cNvSpPr txBox="1"/>
            <p:nvPr/>
          </p:nvSpPr>
          <p:spPr>
            <a:xfrm rot="-2700000">
              <a:off x="4939580" y="2090909"/>
              <a:ext cx="2830690" cy="658882"/>
            </a:xfrm>
            <a:prstGeom prst="rect">
              <a:avLst/>
            </a:prstGeom>
            <a:noFill/>
            <a:ln>
              <a:noFill/>
            </a:ln>
          </p:spPr>
          <p:txBody>
            <a:bodyPr spcFirstLastPara="1" wrap="square" lIns="121900" tIns="121900" rIns="121900" bIns="121900" anchor="ctr" anchorCtr="0">
              <a:noAutofit/>
            </a:bodyPr>
            <a:lstStyle/>
            <a:p>
              <a:pPr algn="ctr">
                <a:lnSpc>
                  <a:spcPct val="115000"/>
                </a:lnSpc>
                <a:buClr>
                  <a:srgbClr val="000000"/>
                </a:buClr>
                <a:buSzPts val="1800"/>
              </a:pPr>
              <a:r>
                <a:rPr lang="en" sz="2000" b="1" dirty="0">
                  <a:solidFill>
                    <a:srgbClr val="FFFFFF"/>
                  </a:solidFill>
                  <a:latin typeface="Roboto"/>
                  <a:ea typeface="Roboto"/>
                  <a:cs typeface="Roboto"/>
                  <a:sym typeface="Roboto"/>
                </a:rPr>
                <a:t>Aprendizaje basado en problemas</a:t>
              </a:r>
              <a:endParaRPr sz="2000" b="1" dirty="0">
                <a:solidFill>
                  <a:srgbClr val="FFFFFF"/>
                </a:solidFill>
                <a:latin typeface="Roboto"/>
                <a:ea typeface="Roboto"/>
                <a:cs typeface="Roboto"/>
                <a:sym typeface="Roboto"/>
              </a:endParaRPr>
            </a:p>
          </p:txBody>
        </p:sp>
      </p:grpSp>
      <p:grpSp>
        <p:nvGrpSpPr>
          <p:cNvPr id="142" name="Google Shape;142;p17"/>
          <p:cNvGrpSpPr/>
          <p:nvPr/>
        </p:nvGrpSpPr>
        <p:grpSpPr>
          <a:xfrm>
            <a:off x="3325883" y="2870054"/>
            <a:ext cx="3215275" cy="2920299"/>
            <a:chOff x="3269772" y="944926"/>
            <a:chExt cx="3068400" cy="3068400"/>
          </a:xfrm>
        </p:grpSpPr>
        <p:sp>
          <p:nvSpPr>
            <p:cNvPr id="143" name="Google Shape;143;p17"/>
            <p:cNvSpPr/>
            <p:nvPr/>
          </p:nvSpPr>
          <p:spPr>
            <a:xfrm rot="2700000">
              <a:off x="4393072" y="720340"/>
              <a:ext cx="821800" cy="3517573"/>
            </a:xfrm>
            <a:prstGeom prst="roundRect">
              <a:avLst>
                <a:gd name="adj" fmla="val 50000"/>
              </a:avLst>
            </a:prstGeom>
            <a:solidFill>
              <a:schemeClr val="dk1"/>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44" name="Google Shape;144;p17"/>
            <p:cNvSpPr/>
            <p:nvPr/>
          </p:nvSpPr>
          <p:spPr>
            <a:xfrm>
              <a:off x="3629472" y="3321745"/>
              <a:ext cx="326100" cy="326100"/>
            </a:xfrm>
            <a:prstGeom prst="ellipse">
              <a:avLst/>
            </a:prstGeom>
            <a:solidFill>
              <a:srgbClr val="FFFFFF"/>
            </a:solidFill>
            <a:ln>
              <a:noFill/>
            </a:ln>
            <a:effectLst>
              <a:outerShdw blurRad="228600" dist="50800" dir="5400000" algn="tl" rotWithShape="0">
                <a:srgbClr val="000000">
                  <a:alpha val="54117"/>
                </a:srgbClr>
              </a:outerShdw>
            </a:effectLst>
          </p:spPr>
          <p:txBody>
            <a:bodyPr spcFirstLastPara="1" wrap="square" lIns="121900" tIns="121900" rIns="121900" bIns="121900" anchor="ctr" anchorCtr="0">
              <a:noAutofit/>
            </a:bodyPr>
            <a:lstStyle/>
            <a:p>
              <a:pPr>
                <a:buClr>
                  <a:srgbClr val="000000"/>
                </a:buClr>
                <a:buSzPts val="900"/>
              </a:pPr>
              <a:r>
                <a:rPr lang="en" sz="1200" b="1">
                  <a:solidFill>
                    <a:srgbClr val="0D5DDF"/>
                  </a:solidFill>
                  <a:latin typeface="Roboto"/>
                  <a:ea typeface="Roboto"/>
                  <a:cs typeface="Roboto"/>
                  <a:sym typeface="Roboto"/>
                </a:rPr>
                <a:t>3</a:t>
              </a:r>
              <a:endParaRPr sz="1200" b="1">
                <a:solidFill>
                  <a:srgbClr val="0D5DDF"/>
                </a:solidFill>
                <a:latin typeface="Roboto"/>
                <a:ea typeface="Roboto"/>
                <a:cs typeface="Roboto"/>
                <a:sym typeface="Roboto"/>
              </a:endParaRPr>
            </a:p>
          </p:txBody>
        </p:sp>
        <p:sp>
          <p:nvSpPr>
            <p:cNvPr id="145" name="Google Shape;145;p17"/>
            <p:cNvSpPr txBox="1"/>
            <p:nvPr/>
          </p:nvSpPr>
          <p:spPr>
            <a:xfrm rot="-2700000">
              <a:off x="3454907" y="2066717"/>
              <a:ext cx="2882026" cy="700036"/>
            </a:xfrm>
            <a:prstGeom prst="rect">
              <a:avLst/>
            </a:prstGeom>
            <a:noFill/>
            <a:ln>
              <a:noFill/>
            </a:ln>
          </p:spPr>
          <p:txBody>
            <a:bodyPr spcFirstLastPara="1" wrap="square" lIns="121900" tIns="121900" rIns="121900" bIns="121900" anchor="ctr" anchorCtr="0">
              <a:noAutofit/>
            </a:bodyPr>
            <a:lstStyle/>
            <a:p>
              <a:pPr algn="ctr">
                <a:lnSpc>
                  <a:spcPct val="115000"/>
                </a:lnSpc>
                <a:buClr>
                  <a:srgbClr val="000000"/>
                </a:buClr>
                <a:buSzPts val="1800"/>
              </a:pPr>
              <a:r>
                <a:rPr lang="en" sz="2000" b="1">
                  <a:solidFill>
                    <a:srgbClr val="FFFFFF"/>
                  </a:solidFill>
                  <a:latin typeface="Roboto"/>
                  <a:ea typeface="Roboto"/>
                  <a:cs typeface="Roboto"/>
                  <a:sym typeface="Roboto"/>
                </a:rPr>
                <a:t>Aprendizaje orientado a proyectos</a:t>
              </a:r>
              <a:endParaRPr sz="2000" b="1">
                <a:solidFill>
                  <a:srgbClr val="FFFFFF"/>
                </a:solidFill>
                <a:latin typeface="Roboto"/>
                <a:ea typeface="Roboto"/>
                <a:cs typeface="Roboto"/>
                <a:sym typeface="Roboto"/>
              </a:endParaRPr>
            </a:p>
          </p:txBody>
        </p:sp>
      </p:grpSp>
      <p:grpSp>
        <p:nvGrpSpPr>
          <p:cNvPr id="146" name="Google Shape;146;p17"/>
          <p:cNvGrpSpPr/>
          <p:nvPr/>
        </p:nvGrpSpPr>
        <p:grpSpPr>
          <a:xfrm>
            <a:off x="1800236" y="2911920"/>
            <a:ext cx="3115621" cy="2849215"/>
            <a:chOff x="1776682" y="1020472"/>
            <a:chExt cx="2973300" cy="2973300"/>
          </a:xfrm>
        </p:grpSpPr>
        <p:grpSp>
          <p:nvGrpSpPr>
            <p:cNvPr id="147" name="Google Shape;147;p17"/>
            <p:cNvGrpSpPr/>
            <p:nvPr/>
          </p:nvGrpSpPr>
          <p:grpSpPr>
            <a:xfrm>
              <a:off x="1776682" y="1020472"/>
              <a:ext cx="2973300" cy="2973300"/>
              <a:chOff x="1776682" y="1020472"/>
              <a:chExt cx="2973300" cy="2973300"/>
            </a:xfrm>
          </p:grpSpPr>
          <p:sp>
            <p:nvSpPr>
              <p:cNvPr id="148" name="Google Shape;148;p17"/>
              <p:cNvSpPr/>
              <p:nvPr/>
            </p:nvSpPr>
            <p:spPr>
              <a:xfrm rot="2700000">
                <a:off x="2866221" y="801792"/>
                <a:ext cx="794222" cy="3410659"/>
              </a:xfrm>
              <a:prstGeom prst="roundRect">
                <a:avLst>
                  <a:gd name="adj" fmla="val 50000"/>
                </a:avLst>
              </a:prstGeom>
              <a:solidFill>
                <a:srgbClr val="D83829"/>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49" name="Google Shape;149;p17"/>
              <p:cNvSpPr txBox="1"/>
              <p:nvPr/>
            </p:nvSpPr>
            <p:spPr>
              <a:xfrm rot="-2700000">
                <a:off x="2075174" y="2335724"/>
                <a:ext cx="2376303" cy="342805"/>
              </a:xfrm>
              <a:prstGeom prst="rect">
                <a:avLst/>
              </a:prstGeom>
              <a:noFill/>
              <a:ln>
                <a:noFill/>
              </a:ln>
            </p:spPr>
            <p:txBody>
              <a:bodyPr spcFirstLastPara="1" wrap="square" lIns="121900" tIns="121900" rIns="121900" bIns="121900" anchor="ctr" anchorCtr="0">
                <a:noAutofit/>
              </a:bodyPr>
              <a:lstStyle/>
              <a:p>
                <a:pPr algn="ctr">
                  <a:lnSpc>
                    <a:spcPct val="115000"/>
                  </a:lnSpc>
                  <a:buClr>
                    <a:srgbClr val="000000"/>
                  </a:buClr>
                  <a:buSzPts val="1800"/>
                </a:pPr>
                <a:r>
                  <a:rPr lang="en" sz="2400" b="1">
                    <a:solidFill>
                      <a:srgbClr val="FFFFFF"/>
                    </a:solidFill>
                    <a:latin typeface="Roboto"/>
                    <a:ea typeface="Roboto"/>
                    <a:cs typeface="Roboto"/>
                    <a:sym typeface="Roboto"/>
                  </a:rPr>
                  <a:t>Metodo del caso</a:t>
                </a:r>
                <a:endParaRPr sz="2400" b="1">
                  <a:solidFill>
                    <a:srgbClr val="FFFFFF"/>
                  </a:solidFill>
                  <a:latin typeface="Roboto"/>
                  <a:ea typeface="Roboto"/>
                  <a:cs typeface="Roboto"/>
                  <a:sym typeface="Roboto"/>
                </a:endParaRPr>
              </a:p>
            </p:txBody>
          </p:sp>
        </p:grpSp>
        <p:sp>
          <p:nvSpPr>
            <p:cNvPr id="150" name="Google Shape;150;p17"/>
            <p:cNvSpPr/>
            <p:nvPr/>
          </p:nvSpPr>
          <p:spPr>
            <a:xfrm>
              <a:off x="2106597" y="3337323"/>
              <a:ext cx="326100" cy="326100"/>
            </a:xfrm>
            <a:prstGeom prst="ellipse">
              <a:avLst/>
            </a:prstGeom>
            <a:solidFill>
              <a:srgbClr val="FFFFFF"/>
            </a:solidFill>
            <a:ln>
              <a:noFill/>
            </a:ln>
            <a:effectLst>
              <a:outerShdw blurRad="228600" dist="50800" dir="5400000" algn="tl" rotWithShape="0">
                <a:srgbClr val="000000">
                  <a:alpha val="54117"/>
                </a:srgbClr>
              </a:outerShdw>
            </a:effectLst>
          </p:spPr>
          <p:txBody>
            <a:bodyPr spcFirstLastPara="1" wrap="square" lIns="121900" tIns="121900" rIns="121900" bIns="121900" anchor="ctr" anchorCtr="0">
              <a:noAutofit/>
            </a:bodyPr>
            <a:lstStyle/>
            <a:p>
              <a:pPr>
                <a:buClr>
                  <a:srgbClr val="000000"/>
                </a:buClr>
                <a:buSzPts val="900"/>
              </a:pPr>
              <a:r>
                <a:rPr lang="en" sz="1200" b="1">
                  <a:solidFill>
                    <a:srgbClr val="0C58D3"/>
                  </a:solidFill>
                  <a:latin typeface="Roboto"/>
                  <a:ea typeface="Roboto"/>
                  <a:cs typeface="Roboto"/>
                  <a:sym typeface="Roboto"/>
                </a:rPr>
                <a:t>2</a:t>
              </a:r>
              <a:endParaRPr sz="1200" b="1">
                <a:solidFill>
                  <a:srgbClr val="0C58D3"/>
                </a:solidFill>
                <a:latin typeface="Roboto"/>
                <a:ea typeface="Roboto"/>
                <a:cs typeface="Roboto"/>
                <a:sym typeface="Roboto"/>
              </a:endParaRPr>
            </a:p>
          </p:txBody>
        </p:sp>
      </p:grpSp>
      <p:grpSp>
        <p:nvGrpSpPr>
          <p:cNvPr id="151" name="Google Shape;151;p17"/>
          <p:cNvGrpSpPr/>
          <p:nvPr/>
        </p:nvGrpSpPr>
        <p:grpSpPr>
          <a:xfrm>
            <a:off x="142545" y="2864807"/>
            <a:ext cx="3354536" cy="2916171"/>
            <a:chOff x="285110" y="860788"/>
            <a:chExt cx="3201300" cy="3201300"/>
          </a:xfrm>
        </p:grpSpPr>
        <p:sp>
          <p:nvSpPr>
            <p:cNvPr id="152" name="Google Shape;152;p17"/>
            <p:cNvSpPr/>
            <p:nvPr/>
          </p:nvSpPr>
          <p:spPr>
            <a:xfrm rot="2700000">
              <a:off x="1440283" y="643254"/>
              <a:ext cx="890955" cy="3636367"/>
            </a:xfrm>
            <a:prstGeom prst="roundRect">
              <a:avLst>
                <a:gd name="adj" fmla="val 50000"/>
              </a:avLst>
            </a:prstGeom>
            <a:solidFill>
              <a:srgbClr val="802017"/>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53" name="Google Shape;153;p17"/>
            <p:cNvSpPr/>
            <p:nvPr/>
          </p:nvSpPr>
          <p:spPr>
            <a:xfrm>
              <a:off x="668880" y="3349862"/>
              <a:ext cx="326100" cy="326100"/>
            </a:xfrm>
            <a:prstGeom prst="ellipse">
              <a:avLst/>
            </a:prstGeom>
            <a:solidFill>
              <a:srgbClr val="FFFFFF"/>
            </a:solidFill>
            <a:ln>
              <a:noFill/>
            </a:ln>
            <a:effectLst>
              <a:outerShdw blurRad="228600" dist="50800" dir="5400000" algn="tl" rotWithShape="0">
                <a:srgbClr val="000000">
                  <a:alpha val="54117"/>
                </a:srgbClr>
              </a:outerShdw>
            </a:effectLst>
          </p:spPr>
          <p:txBody>
            <a:bodyPr spcFirstLastPara="1" wrap="square" lIns="121900" tIns="121900" rIns="121900" bIns="121900" anchor="ctr" anchorCtr="0">
              <a:noAutofit/>
            </a:bodyPr>
            <a:lstStyle/>
            <a:p>
              <a:pPr>
                <a:buClr>
                  <a:srgbClr val="000000"/>
                </a:buClr>
                <a:buSzPts val="900"/>
              </a:pPr>
              <a:r>
                <a:rPr lang="en" sz="1200" b="1">
                  <a:solidFill>
                    <a:srgbClr val="0944A1"/>
                  </a:solidFill>
                  <a:latin typeface="Roboto"/>
                  <a:ea typeface="Roboto"/>
                  <a:cs typeface="Roboto"/>
                  <a:sym typeface="Roboto"/>
                </a:rPr>
                <a:t>1</a:t>
              </a:r>
              <a:endParaRPr sz="1200" b="1">
                <a:solidFill>
                  <a:srgbClr val="0944A1"/>
                </a:solidFill>
                <a:latin typeface="Roboto"/>
                <a:ea typeface="Roboto"/>
                <a:cs typeface="Roboto"/>
                <a:sym typeface="Roboto"/>
              </a:endParaRPr>
            </a:p>
          </p:txBody>
        </p:sp>
        <p:sp>
          <p:nvSpPr>
            <p:cNvPr id="154" name="Google Shape;154;p17"/>
            <p:cNvSpPr txBox="1"/>
            <p:nvPr/>
          </p:nvSpPr>
          <p:spPr>
            <a:xfrm rot="-2700000">
              <a:off x="435420" y="1925410"/>
              <a:ext cx="3098825" cy="832830"/>
            </a:xfrm>
            <a:prstGeom prst="rect">
              <a:avLst/>
            </a:prstGeom>
            <a:noFill/>
            <a:ln>
              <a:noFill/>
            </a:ln>
          </p:spPr>
          <p:txBody>
            <a:bodyPr spcFirstLastPara="1" wrap="square" lIns="121900" tIns="121900" rIns="121900" bIns="121900" anchor="ctr" anchorCtr="0">
              <a:noAutofit/>
            </a:bodyPr>
            <a:lstStyle/>
            <a:p>
              <a:pPr algn="ctr">
                <a:lnSpc>
                  <a:spcPct val="115000"/>
                </a:lnSpc>
                <a:buClr>
                  <a:srgbClr val="000000"/>
                </a:buClr>
                <a:buSzPts val="1800"/>
              </a:pPr>
              <a:r>
                <a:rPr lang="en" sz="2400" b="1" dirty="0">
                  <a:solidFill>
                    <a:srgbClr val="FFFFFF"/>
                  </a:solidFill>
                  <a:latin typeface="Roboto"/>
                  <a:ea typeface="Roboto"/>
                  <a:cs typeface="Roboto"/>
                  <a:sym typeface="Roboto"/>
                </a:rPr>
                <a:t>Aprendizaje colaborativo</a:t>
              </a:r>
              <a:endParaRPr sz="2400" b="1" dirty="0">
                <a:solidFill>
                  <a:srgbClr val="FFFFFF"/>
                </a:solidFill>
                <a:latin typeface="Roboto"/>
                <a:ea typeface="Roboto"/>
                <a:cs typeface="Roboto"/>
                <a:sym typeface="Roboto"/>
              </a:endParaRPr>
            </a:p>
          </p:txBody>
        </p:sp>
      </p:grpSp>
      <p:grpSp>
        <p:nvGrpSpPr>
          <p:cNvPr id="155" name="Google Shape;155;p17"/>
          <p:cNvGrpSpPr/>
          <p:nvPr/>
        </p:nvGrpSpPr>
        <p:grpSpPr>
          <a:xfrm>
            <a:off x="6635118" y="2851265"/>
            <a:ext cx="3043948" cy="2947505"/>
            <a:chOff x="6254362" y="1094199"/>
            <a:chExt cx="2904900" cy="2904900"/>
          </a:xfrm>
        </p:grpSpPr>
        <p:sp>
          <p:nvSpPr>
            <p:cNvPr id="156" name="Google Shape;156;p17"/>
            <p:cNvSpPr/>
            <p:nvPr/>
          </p:nvSpPr>
          <p:spPr>
            <a:xfrm rot="2700000">
              <a:off x="7306094" y="893292"/>
              <a:ext cx="801435" cy="3306714"/>
            </a:xfrm>
            <a:prstGeom prst="roundRect">
              <a:avLst>
                <a:gd name="adj" fmla="val 50000"/>
              </a:avLst>
            </a:prstGeom>
            <a:solidFill>
              <a:srgbClr val="F9CB9C"/>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57" name="Google Shape;157;p17"/>
            <p:cNvSpPr/>
            <p:nvPr/>
          </p:nvSpPr>
          <p:spPr>
            <a:xfrm>
              <a:off x="6602862" y="3342382"/>
              <a:ext cx="326100" cy="326100"/>
            </a:xfrm>
            <a:prstGeom prst="ellipse">
              <a:avLst/>
            </a:prstGeom>
            <a:solidFill>
              <a:srgbClr val="FFFFFF"/>
            </a:solidFill>
            <a:ln>
              <a:noFill/>
            </a:ln>
            <a:effectLst>
              <a:outerShdw blurRad="228600" dist="50800" dir="5400000" algn="tl" rotWithShape="0">
                <a:srgbClr val="000000">
                  <a:alpha val="54117"/>
                </a:srgbClr>
              </a:outerShdw>
            </a:effectLst>
          </p:spPr>
          <p:txBody>
            <a:bodyPr spcFirstLastPara="1" wrap="square" lIns="121900" tIns="121900" rIns="121900" bIns="121900" anchor="ctr" anchorCtr="0">
              <a:noAutofit/>
            </a:bodyPr>
            <a:lstStyle/>
            <a:p>
              <a:pPr>
                <a:buClr>
                  <a:srgbClr val="000000"/>
                </a:buClr>
                <a:buSzPts val="900"/>
              </a:pPr>
              <a:r>
                <a:rPr lang="en" sz="1200" b="1">
                  <a:solidFill>
                    <a:srgbClr val="307BF3"/>
                  </a:solidFill>
                  <a:latin typeface="Roboto"/>
                  <a:ea typeface="Roboto"/>
                  <a:cs typeface="Roboto"/>
                  <a:sym typeface="Roboto"/>
                </a:rPr>
                <a:t>5</a:t>
              </a:r>
              <a:endParaRPr sz="1200" b="1">
                <a:solidFill>
                  <a:srgbClr val="307BF3"/>
                </a:solidFill>
                <a:latin typeface="Roboto"/>
                <a:ea typeface="Roboto"/>
                <a:cs typeface="Roboto"/>
                <a:sym typeface="Roboto"/>
              </a:endParaRPr>
            </a:p>
          </p:txBody>
        </p:sp>
        <p:sp>
          <p:nvSpPr>
            <p:cNvPr id="158" name="Google Shape;158;p17"/>
            <p:cNvSpPr txBox="1"/>
            <p:nvPr/>
          </p:nvSpPr>
          <p:spPr>
            <a:xfrm rot="-2700000">
              <a:off x="6442220" y="2129168"/>
              <a:ext cx="2717411" cy="671186"/>
            </a:xfrm>
            <a:prstGeom prst="rect">
              <a:avLst/>
            </a:prstGeom>
            <a:noFill/>
            <a:ln>
              <a:noFill/>
            </a:ln>
          </p:spPr>
          <p:txBody>
            <a:bodyPr spcFirstLastPara="1" wrap="square" lIns="121900" tIns="121900" rIns="121900" bIns="121900" anchor="ctr" anchorCtr="0">
              <a:noAutofit/>
            </a:bodyPr>
            <a:lstStyle/>
            <a:p>
              <a:pPr algn="ctr">
                <a:lnSpc>
                  <a:spcPct val="115000"/>
                </a:lnSpc>
                <a:buClr>
                  <a:srgbClr val="000000"/>
                </a:buClr>
                <a:buSzPts val="1800"/>
              </a:pPr>
              <a:r>
                <a:rPr lang="en" sz="2400" b="1">
                  <a:solidFill>
                    <a:srgbClr val="FFFFFF"/>
                  </a:solidFill>
                  <a:latin typeface="Roboto"/>
                  <a:ea typeface="Roboto"/>
                  <a:cs typeface="Roboto"/>
                  <a:sym typeface="Roboto"/>
                </a:rPr>
                <a:t>Clase invertida</a:t>
              </a:r>
              <a:endParaRPr sz="2400" b="1">
                <a:solidFill>
                  <a:srgbClr val="FFFFFF"/>
                </a:solidFill>
                <a:latin typeface="Roboto"/>
                <a:ea typeface="Roboto"/>
                <a:cs typeface="Roboto"/>
                <a:sym typeface="Roboto"/>
              </a:endParaRPr>
            </a:p>
          </p:txBody>
        </p:sp>
      </p:grpSp>
      <p:grpSp>
        <p:nvGrpSpPr>
          <p:cNvPr id="159" name="Google Shape;159;p17"/>
          <p:cNvGrpSpPr/>
          <p:nvPr/>
        </p:nvGrpSpPr>
        <p:grpSpPr>
          <a:xfrm>
            <a:off x="9633484" y="2944230"/>
            <a:ext cx="2558227" cy="2879740"/>
            <a:chOff x="1776682" y="1020472"/>
            <a:chExt cx="2973300" cy="2973300"/>
          </a:xfrm>
        </p:grpSpPr>
        <p:grpSp>
          <p:nvGrpSpPr>
            <p:cNvPr id="160" name="Google Shape;160;p17"/>
            <p:cNvGrpSpPr/>
            <p:nvPr/>
          </p:nvGrpSpPr>
          <p:grpSpPr>
            <a:xfrm>
              <a:off x="1776682" y="1020472"/>
              <a:ext cx="2973300" cy="2973300"/>
              <a:chOff x="1776682" y="1020472"/>
              <a:chExt cx="2973300" cy="2973300"/>
            </a:xfrm>
          </p:grpSpPr>
          <p:sp>
            <p:nvSpPr>
              <p:cNvPr id="161" name="Google Shape;161;p17"/>
              <p:cNvSpPr/>
              <p:nvPr/>
            </p:nvSpPr>
            <p:spPr>
              <a:xfrm rot="2700000">
                <a:off x="2866221" y="801792"/>
                <a:ext cx="794222" cy="3410659"/>
              </a:xfrm>
              <a:prstGeom prst="roundRect">
                <a:avLst>
                  <a:gd name="adj" fmla="val 50000"/>
                </a:avLst>
              </a:prstGeom>
              <a:solidFill>
                <a:srgbClr val="D83829"/>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62" name="Google Shape;162;p17"/>
              <p:cNvSpPr txBox="1"/>
              <p:nvPr/>
            </p:nvSpPr>
            <p:spPr>
              <a:xfrm rot="-2700000">
                <a:off x="2075174" y="2335724"/>
                <a:ext cx="2376303" cy="342805"/>
              </a:xfrm>
              <a:prstGeom prst="rect">
                <a:avLst/>
              </a:prstGeom>
              <a:noFill/>
              <a:ln>
                <a:noFill/>
              </a:ln>
            </p:spPr>
            <p:txBody>
              <a:bodyPr spcFirstLastPara="1" wrap="square" lIns="121900" tIns="121900" rIns="121900" bIns="121900" anchor="ctr" anchorCtr="0">
                <a:noAutofit/>
              </a:bodyPr>
              <a:lstStyle/>
              <a:p>
                <a:pPr algn="ctr">
                  <a:lnSpc>
                    <a:spcPct val="115000"/>
                  </a:lnSpc>
                  <a:buClr>
                    <a:srgbClr val="000000"/>
                  </a:buClr>
                  <a:buSzPts val="1800"/>
                </a:pPr>
                <a:r>
                  <a:rPr lang="en" sz="2000" b="1" dirty="0">
                    <a:solidFill>
                      <a:srgbClr val="FFFFFF"/>
                    </a:solidFill>
                    <a:latin typeface="Roboto"/>
                    <a:ea typeface="Roboto"/>
                    <a:cs typeface="Roboto"/>
                    <a:sym typeface="Roboto"/>
                  </a:rPr>
                  <a:t>Gamificación</a:t>
                </a:r>
                <a:endParaRPr sz="2000" b="1" dirty="0">
                  <a:solidFill>
                    <a:srgbClr val="FFFFFF"/>
                  </a:solidFill>
                  <a:latin typeface="Roboto"/>
                  <a:ea typeface="Roboto"/>
                  <a:cs typeface="Roboto"/>
                  <a:sym typeface="Roboto"/>
                </a:endParaRPr>
              </a:p>
            </p:txBody>
          </p:sp>
        </p:grpSp>
        <p:sp>
          <p:nvSpPr>
            <p:cNvPr id="163" name="Google Shape;163;p17"/>
            <p:cNvSpPr/>
            <p:nvPr/>
          </p:nvSpPr>
          <p:spPr>
            <a:xfrm>
              <a:off x="2106597" y="3337323"/>
              <a:ext cx="326100" cy="326100"/>
            </a:xfrm>
            <a:prstGeom prst="ellipse">
              <a:avLst/>
            </a:prstGeom>
            <a:solidFill>
              <a:srgbClr val="FFFFFF"/>
            </a:solidFill>
            <a:ln>
              <a:noFill/>
            </a:ln>
            <a:effectLst>
              <a:outerShdw blurRad="228600" dist="50800" dir="5400000" algn="tl" rotWithShape="0">
                <a:srgbClr val="000000">
                  <a:alpha val="54120"/>
                </a:srgbClr>
              </a:outerShdw>
            </a:effectLst>
          </p:spPr>
          <p:txBody>
            <a:bodyPr spcFirstLastPara="1" wrap="square" lIns="121900" tIns="121900" rIns="121900" bIns="121900" anchor="ctr" anchorCtr="0">
              <a:noAutofit/>
            </a:bodyPr>
            <a:lstStyle/>
            <a:p>
              <a:pPr>
                <a:buClr>
                  <a:srgbClr val="000000"/>
                </a:buClr>
                <a:buSzPts val="900"/>
              </a:pPr>
              <a:r>
                <a:rPr lang="en" sz="1200" b="1">
                  <a:solidFill>
                    <a:srgbClr val="0C58D3"/>
                  </a:solidFill>
                  <a:latin typeface="Roboto"/>
                  <a:ea typeface="Roboto"/>
                  <a:cs typeface="Roboto"/>
                  <a:sym typeface="Roboto"/>
                </a:rPr>
                <a:t>2</a:t>
              </a:r>
              <a:endParaRPr sz="1200" b="1">
                <a:solidFill>
                  <a:srgbClr val="0C58D3"/>
                </a:solidFill>
                <a:latin typeface="Roboto"/>
                <a:ea typeface="Roboto"/>
                <a:cs typeface="Roboto"/>
                <a:sym typeface="Roboto"/>
              </a:endParaRPr>
            </a:p>
          </p:txBody>
        </p:sp>
      </p:grpSp>
      <p:grpSp>
        <p:nvGrpSpPr>
          <p:cNvPr id="164" name="Google Shape;164;p17"/>
          <p:cNvGrpSpPr/>
          <p:nvPr/>
        </p:nvGrpSpPr>
        <p:grpSpPr>
          <a:xfrm>
            <a:off x="8272351" y="2896600"/>
            <a:ext cx="2754399" cy="2947331"/>
            <a:chOff x="285110" y="860788"/>
            <a:chExt cx="3201300" cy="3201300"/>
          </a:xfrm>
        </p:grpSpPr>
        <p:sp>
          <p:nvSpPr>
            <p:cNvPr id="165" name="Google Shape;165;p17"/>
            <p:cNvSpPr/>
            <p:nvPr/>
          </p:nvSpPr>
          <p:spPr>
            <a:xfrm rot="2700000">
              <a:off x="1440283" y="643254"/>
              <a:ext cx="890955" cy="3636367"/>
            </a:xfrm>
            <a:prstGeom prst="roundRect">
              <a:avLst>
                <a:gd name="adj" fmla="val 50000"/>
              </a:avLst>
            </a:prstGeom>
            <a:solidFill>
              <a:srgbClr val="802017"/>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66" name="Google Shape;166;p17"/>
            <p:cNvSpPr/>
            <p:nvPr/>
          </p:nvSpPr>
          <p:spPr>
            <a:xfrm>
              <a:off x="668880" y="3349862"/>
              <a:ext cx="326100" cy="326100"/>
            </a:xfrm>
            <a:prstGeom prst="ellipse">
              <a:avLst/>
            </a:prstGeom>
            <a:solidFill>
              <a:srgbClr val="FFFFFF"/>
            </a:solidFill>
            <a:ln>
              <a:noFill/>
            </a:ln>
            <a:effectLst>
              <a:outerShdw blurRad="228600" dist="50800" dir="5400000" algn="tl" rotWithShape="0">
                <a:srgbClr val="000000">
                  <a:alpha val="54120"/>
                </a:srgbClr>
              </a:outerShdw>
            </a:effectLst>
          </p:spPr>
          <p:txBody>
            <a:bodyPr spcFirstLastPara="1" wrap="square" lIns="121900" tIns="121900" rIns="121900" bIns="121900" anchor="ctr" anchorCtr="0">
              <a:noAutofit/>
            </a:bodyPr>
            <a:lstStyle/>
            <a:p>
              <a:pPr>
                <a:buClr>
                  <a:srgbClr val="000000"/>
                </a:buClr>
                <a:buSzPts val="900"/>
              </a:pPr>
              <a:r>
                <a:rPr lang="en" sz="1200" b="1">
                  <a:solidFill>
                    <a:srgbClr val="0944A1"/>
                  </a:solidFill>
                  <a:latin typeface="Roboto"/>
                  <a:ea typeface="Roboto"/>
                  <a:cs typeface="Roboto"/>
                  <a:sym typeface="Roboto"/>
                </a:rPr>
                <a:t>1</a:t>
              </a:r>
              <a:endParaRPr sz="1200" b="1">
                <a:solidFill>
                  <a:srgbClr val="0944A1"/>
                </a:solidFill>
                <a:latin typeface="Roboto"/>
                <a:ea typeface="Roboto"/>
                <a:cs typeface="Roboto"/>
                <a:sym typeface="Roboto"/>
              </a:endParaRPr>
            </a:p>
          </p:txBody>
        </p:sp>
        <p:sp>
          <p:nvSpPr>
            <p:cNvPr id="167" name="Google Shape;167;p17"/>
            <p:cNvSpPr txBox="1"/>
            <p:nvPr/>
          </p:nvSpPr>
          <p:spPr>
            <a:xfrm rot="-2700000">
              <a:off x="435420" y="1925410"/>
              <a:ext cx="3098825" cy="832830"/>
            </a:xfrm>
            <a:prstGeom prst="rect">
              <a:avLst/>
            </a:prstGeom>
            <a:noFill/>
            <a:ln>
              <a:noFill/>
            </a:ln>
          </p:spPr>
          <p:txBody>
            <a:bodyPr spcFirstLastPara="1" wrap="square" lIns="121900" tIns="121900" rIns="121900" bIns="121900" anchor="ctr" anchorCtr="0">
              <a:noAutofit/>
            </a:bodyPr>
            <a:lstStyle/>
            <a:p>
              <a:pPr algn="ctr">
                <a:lnSpc>
                  <a:spcPct val="115000"/>
                </a:lnSpc>
                <a:buClr>
                  <a:srgbClr val="000000"/>
                </a:buClr>
                <a:buSzPts val="1800"/>
              </a:pPr>
              <a:r>
                <a:rPr lang="en" sz="2400" b="1">
                  <a:solidFill>
                    <a:srgbClr val="FFFFFF"/>
                  </a:solidFill>
                  <a:latin typeface="Roboto"/>
                  <a:ea typeface="Roboto"/>
                  <a:cs typeface="Roboto"/>
                  <a:sym typeface="Roboto"/>
                </a:rPr>
                <a:t>Aprendizaje basado en retos</a:t>
              </a:r>
              <a:endParaRPr sz="2400" b="1">
                <a:solidFill>
                  <a:srgbClr val="FFFFFF"/>
                </a:solidFill>
                <a:latin typeface="Roboto"/>
                <a:ea typeface="Roboto"/>
                <a:cs typeface="Roboto"/>
                <a:sym typeface="Roboto"/>
              </a:endParaRPr>
            </a:p>
          </p:txBody>
        </p:sp>
      </p:grpSp>
      <p:pic>
        <p:nvPicPr>
          <p:cNvPr id="33" name="Imagen 32"/>
          <p:cNvPicPr>
            <a:picLocks noChangeAspect="1"/>
          </p:cNvPicPr>
          <p:nvPr/>
        </p:nvPicPr>
        <p:blipFill>
          <a:blip r:embed="rId3"/>
          <a:stretch>
            <a:fillRect/>
          </a:stretch>
        </p:blipFill>
        <p:spPr>
          <a:xfrm>
            <a:off x="-1" y="2973"/>
            <a:ext cx="12192001" cy="946703"/>
          </a:xfrm>
          <a:prstGeom prst="rect">
            <a:avLst/>
          </a:prstGeom>
        </p:spPr>
      </p:pic>
    </p:spTree>
    <p:extLst>
      <p:ext uri="{BB962C8B-B14F-4D97-AF65-F5344CB8AC3E}">
        <p14:creationId xmlns:p14="http://schemas.microsoft.com/office/powerpoint/2010/main" val="2228412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8"/>
          <p:cNvSpPr txBox="1">
            <a:spLocks noGrp="1"/>
          </p:cNvSpPr>
          <p:nvPr>
            <p:ph type="title"/>
          </p:nvPr>
        </p:nvSpPr>
        <p:spPr>
          <a:xfrm>
            <a:off x="347800" y="949675"/>
            <a:ext cx="11496400" cy="5919711"/>
          </a:xfrm>
          <a:prstGeom prst="rect">
            <a:avLst/>
          </a:prstGeom>
          <a:noFill/>
          <a:ln>
            <a:noFill/>
          </a:ln>
        </p:spPr>
        <p:txBody>
          <a:bodyPr spcFirstLastPara="1" vert="horz" wrap="square" lIns="121900" tIns="121900" rIns="121900" bIns="121900" rtlCol="0" anchor="t" anchorCtr="0">
            <a:noAutofit/>
          </a:bodyPr>
          <a:lstStyle/>
          <a:p>
            <a:r>
              <a:rPr lang="en" sz="4800" dirty="0">
                <a:solidFill>
                  <a:schemeClr val="accent5"/>
                </a:solidFill>
              </a:rPr>
              <a:t>Métodos de aprendizaje</a:t>
            </a:r>
            <a:endParaRPr sz="4800" dirty="0">
              <a:solidFill>
                <a:schemeClr val="accent5"/>
              </a:solidFill>
            </a:endParaRPr>
          </a:p>
          <a:p>
            <a:endParaRPr sz="3200" dirty="0"/>
          </a:p>
          <a:p>
            <a:pPr algn="just">
              <a:lnSpc>
                <a:spcPct val="115000"/>
              </a:lnSpc>
              <a:spcBef>
                <a:spcPts val="1333"/>
              </a:spcBef>
              <a:buClr>
                <a:schemeClr val="dk2"/>
              </a:buClr>
              <a:buSzPts val="1100"/>
            </a:pPr>
            <a:endParaRPr sz="2400" dirty="0">
              <a:solidFill>
                <a:srgbClr val="FFFFFF"/>
              </a:solidFill>
              <a:latin typeface="Arial"/>
              <a:ea typeface="Arial"/>
              <a:cs typeface="Arial"/>
              <a:sym typeface="Arial"/>
            </a:endParaRPr>
          </a:p>
          <a:p>
            <a:pPr algn="just">
              <a:lnSpc>
                <a:spcPct val="115000"/>
              </a:lnSpc>
              <a:spcBef>
                <a:spcPts val="800"/>
              </a:spcBef>
              <a:buClr>
                <a:schemeClr val="dk2"/>
              </a:buClr>
              <a:buSzPts val="1100"/>
            </a:pPr>
            <a:endParaRPr sz="2400" dirty="0">
              <a:solidFill>
                <a:srgbClr val="FFFFFF"/>
              </a:solidFill>
              <a:latin typeface="Arial"/>
              <a:ea typeface="Arial"/>
              <a:cs typeface="Arial"/>
              <a:sym typeface="Arial"/>
            </a:endParaRPr>
          </a:p>
          <a:p>
            <a:pPr algn="just">
              <a:lnSpc>
                <a:spcPct val="115000"/>
              </a:lnSpc>
              <a:spcBef>
                <a:spcPts val="800"/>
              </a:spcBef>
              <a:buClr>
                <a:schemeClr val="dk2"/>
              </a:buClr>
              <a:buSzPts val="1100"/>
            </a:pPr>
            <a:endParaRPr sz="2400" dirty="0">
              <a:solidFill>
                <a:srgbClr val="FFFFFF"/>
              </a:solidFill>
              <a:latin typeface="Arial"/>
              <a:ea typeface="Arial"/>
              <a:cs typeface="Arial"/>
              <a:sym typeface="Arial"/>
            </a:endParaRPr>
          </a:p>
          <a:p>
            <a:pPr algn="just">
              <a:lnSpc>
                <a:spcPct val="200000"/>
              </a:lnSpc>
              <a:spcBef>
                <a:spcPts val="800"/>
              </a:spcBef>
              <a:buClr>
                <a:schemeClr val="dk2"/>
              </a:buClr>
              <a:buSzPts val="1100"/>
            </a:pPr>
            <a:endParaRPr sz="2400" dirty="0">
              <a:solidFill>
                <a:srgbClr val="FFFFFF"/>
              </a:solidFill>
              <a:latin typeface="Arial"/>
              <a:ea typeface="Arial"/>
              <a:cs typeface="Arial"/>
              <a:sym typeface="Arial"/>
            </a:endParaRPr>
          </a:p>
          <a:p>
            <a:pPr algn="just">
              <a:lnSpc>
                <a:spcPct val="200000"/>
              </a:lnSpc>
              <a:spcBef>
                <a:spcPts val="800"/>
              </a:spcBef>
              <a:buClr>
                <a:schemeClr val="dk2"/>
              </a:buClr>
              <a:buSzPts val="1100"/>
            </a:pPr>
            <a:endParaRPr sz="2400" dirty="0">
              <a:solidFill>
                <a:srgbClr val="FFFFFF"/>
              </a:solidFill>
              <a:latin typeface="Arial"/>
              <a:ea typeface="Arial"/>
              <a:cs typeface="Arial"/>
              <a:sym typeface="Arial"/>
            </a:endParaRPr>
          </a:p>
          <a:p>
            <a:pPr>
              <a:spcBef>
                <a:spcPts val="800"/>
              </a:spcBef>
            </a:pPr>
            <a:endParaRPr sz="2400" dirty="0">
              <a:solidFill>
                <a:srgbClr val="FFFFFF"/>
              </a:solidFill>
            </a:endParaRPr>
          </a:p>
          <a:p>
            <a:pPr>
              <a:spcBef>
                <a:spcPts val="1333"/>
              </a:spcBef>
              <a:buClr>
                <a:schemeClr val="dk2"/>
              </a:buClr>
              <a:buSzPts val="1100"/>
            </a:pPr>
            <a:endParaRPr sz="2400" dirty="0"/>
          </a:p>
          <a:p>
            <a:pPr>
              <a:spcBef>
                <a:spcPts val="1333"/>
              </a:spcBef>
              <a:spcAft>
                <a:spcPts val="1333"/>
              </a:spcAft>
              <a:buClr>
                <a:schemeClr val="dk2"/>
              </a:buClr>
              <a:buSzPts val="1100"/>
            </a:pPr>
            <a:endParaRPr sz="2400" dirty="0"/>
          </a:p>
        </p:txBody>
      </p:sp>
      <p:sp>
        <p:nvSpPr>
          <p:cNvPr id="173" name="Google Shape;173;p18"/>
          <p:cNvSpPr txBox="1"/>
          <p:nvPr/>
        </p:nvSpPr>
        <p:spPr>
          <a:xfrm>
            <a:off x="594900" y="2236067"/>
            <a:ext cx="10649200" cy="3046800"/>
          </a:xfrm>
          <a:prstGeom prst="rect">
            <a:avLst/>
          </a:prstGeom>
          <a:noFill/>
          <a:ln>
            <a:noFill/>
          </a:ln>
        </p:spPr>
        <p:txBody>
          <a:bodyPr spcFirstLastPara="1" wrap="square" lIns="121900" tIns="121900" rIns="121900" bIns="121900" anchor="t" anchorCtr="0">
            <a:noAutofit/>
          </a:bodyPr>
          <a:lstStyle/>
          <a:p>
            <a:pPr algn="ctr">
              <a:buClr>
                <a:schemeClr val="dk2"/>
              </a:buClr>
              <a:buSzPts val="1100"/>
            </a:pPr>
            <a:r>
              <a:rPr lang="en" sz="4000" dirty="0">
                <a:latin typeface="Lato"/>
                <a:ea typeface="Lato"/>
                <a:cs typeface="Lato"/>
                <a:sym typeface="Lato"/>
              </a:rPr>
              <a:t>La selección de la técnica didáctica está en función del campo disciplinar o área de conocimiento y el nivel de formación de los alumnos.</a:t>
            </a:r>
            <a:endParaRPr sz="4000" dirty="0">
              <a:latin typeface="Lato"/>
              <a:ea typeface="Lato"/>
              <a:cs typeface="Lato"/>
              <a:sym typeface="Lato"/>
            </a:endParaRPr>
          </a:p>
          <a:p>
            <a:pPr algn="ctr">
              <a:buClr>
                <a:schemeClr val="dk2"/>
              </a:buClr>
              <a:buSzPts val="1100"/>
            </a:pPr>
            <a:endParaRPr sz="4000" dirty="0">
              <a:solidFill>
                <a:srgbClr val="F3F3F3"/>
              </a:solidFill>
              <a:latin typeface="Lato"/>
              <a:ea typeface="Lato"/>
              <a:cs typeface="Lato"/>
              <a:sym typeface="Lato"/>
            </a:endParaRPr>
          </a:p>
        </p:txBody>
      </p:sp>
      <p:pic>
        <p:nvPicPr>
          <p:cNvPr id="4" name="Imagen 3"/>
          <p:cNvPicPr>
            <a:picLocks noChangeAspect="1"/>
          </p:cNvPicPr>
          <p:nvPr/>
        </p:nvPicPr>
        <p:blipFill>
          <a:blip r:embed="rId3"/>
          <a:stretch>
            <a:fillRect/>
          </a:stretch>
        </p:blipFill>
        <p:spPr>
          <a:xfrm>
            <a:off x="-1" y="2973"/>
            <a:ext cx="12192001" cy="946703"/>
          </a:xfrm>
          <a:prstGeom prst="rect">
            <a:avLst/>
          </a:prstGeom>
        </p:spPr>
      </p:pic>
    </p:spTree>
    <p:extLst>
      <p:ext uri="{BB962C8B-B14F-4D97-AF65-F5344CB8AC3E}">
        <p14:creationId xmlns:p14="http://schemas.microsoft.com/office/powerpoint/2010/main" val="1143561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 y="2973"/>
            <a:ext cx="12192001" cy="946703"/>
          </a:xfrm>
          <a:prstGeom prst="rect">
            <a:avLst/>
          </a:prstGeom>
        </p:spPr>
      </p:pic>
      <p:pic>
        <p:nvPicPr>
          <p:cNvPr id="5" name="Imagen 4"/>
          <p:cNvPicPr>
            <a:picLocks noChangeAspect="1"/>
          </p:cNvPicPr>
          <p:nvPr/>
        </p:nvPicPr>
        <p:blipFill>
          <a:blip r:embed="rId3"/>
          <a:stretch>
            <a:fillRect/>
          </a:stretch>
        </p:blipFill>
        <p:spPr>
          <a:xfrm>
            <a:off x="2419004" y="923189"/>
            <a:ext cx="6788380" cy="5934812"/>
          </a:xfrm>
          <a:prstGeom prst="rect">
            <a:avLst/>
          </a:prstGeom>
        </p:spPr>
      </p:pic>
    </p:spTree>
    <p:extLst>
      <p:ext uri="{BB962C8B-B14F-4D97-AF65-F5344CB8AC3E}">
        <p14:creationId xmlns:p14="http://schemas.microsoft.com/office/powerpoint/2010/main" val="251961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9"/>
          <p:cNvSpPr txBox="1">
            <a:spLocks noGrp="1"/>
          </p:cNvSpPr>
          <p:nvPr>
            <p:ph type="title"/>
          </p:nvPr>
        </p:nvSpPr>
        <p:spPr>
          <a:xfrm>
            <a:off x="347800" y="949676"/>
            <a:ext cx="11496400" cy="5805085"/>
          </a:xfrm>
          <a:prstGeom prst="rect">
            <a:avLst/>
          </a:prstGeom>
          <a:noFill/>
          <a:ln>
            <a:noFill/>
          </a:ln>
        </p:spPr>
        <p:txBody>
          <a:bodyPr spcFirstLastPara="1" vert="horz" wrap="square" lIns="121900" tIns="121900" rIns="121900" bIns="121900" rtlCol="0" anchor="t" anchorCtr="0">
            <a:noAutofit/>
          </a:bodyPr>
          <a:lstStyle/>
          <a:p>
            <a:pPr marL="609585" indent="-609585">
              <a:buClr>
                <a:schemeClr val="accent5"/>
              </a:buClr>
              <a:buSzPts val="3600"/>
              <a:buAutoNum type="arabicPeriod"/>
            </a:pPr>
            <a:r>
              <a:rPr lang="en" sz="4800" dirty="0">
                <a:solidFill>
                  <a:schemeClr val="accent5"/>
                </a:solidFill>
              </a:rPr>
              <a:t>Aprendizaje colaborativo</a:t>
            </a:r>
            <a:endParaRPr sz="4800" dirty="0">
              <a:solidFill>
                <a:schemeClr val="accent5"/>
              </a:solidFill>
            </a:endParaRPr>
          </a:p>
          <a:p>
            <a:endParaRPr sz="3200" dirty="0"/>
          </a:p>
          <a:p>
            <a:pPr algn="just">
              <a:lnSpc>
                <a:spcPct val="115000"/>
              </a:lnSpc>
              <a:spcBef>
                <a:spcPts val="1333"/>
              </a:spcBef>
              <a:buClr>
                <a:schemeClr val="dk2"/>
              </a:buClr>
              <a:buSzPts val="1100"/>
            </a:pPr>
            <a:endParaRPr sz="2400" dirty="0">
              <a:solidFill>
                <a:srgbClr val="FFFFFF"/>
              </a:solidFill>
              <a:latin typeface="Arial"/>
              <a:ea typeface="Arial"/>
              <a:cs typeface="Arial"/>
              <a:sym typeface="Arial"/>
            </a:endParaRPr>
          </a:p>
          <a:p>
            <a:pPr algn="just">
              <a:lnSpc>
                <a:spcPct val="115000"/>
              </a:lnSpc>
              <a:spcBef>
                <a:spcPts val="800"/>
              </a:spcBef>
              <a:buClr>
                <a:schemeClr val="dk2"/>
              </a:buClr>
              <a:buSzPts val="1100"/>
            </a:pPr>
            <a:endParaRPr sz="2400" dirty="0">
              <a:solidFill>
                <a:srgbClr val="FFFFFF"/>
              </a:solidFill>
              <a:latin typeface="Arial"/>
              <a:ea typeface="Arial"/>
              <a:cs typeface="Arial"/>
              <a:sym typeface="Arial"/>
            </a:endParaRPr>
          </a:p>
          <a:p>
            <a:pPr algn="just">
              <a:lnSpc>
                <a:spcPct val="115000"/>
              </a:lnSpc>
              <a:spcBef>
                <a:spcPts val="800"/>
              </a:spcBef>
              <a:buClr>
                <a:schemeClr val="dk2"/>
              </a:buClr>
              <a:buSzPts val="1100"/>
            </a:pPr>
            <a:endParaRPr sz="2400" dirty="0">
              <a:solidFill>
                <a:srgbClr val="FFFFFF"/>
              </a:solidFill>
              <a:latin typeface="Arial"/>
              <a:ea typeface="Arial"/>
              <a:cs typeface="Arial"/>
              <a:sym typeface="Arial"/>
            </a:endParaRPr>
          </a:p>
          <a:p>
            <a:pPr algn="just">
              <a:lnSpc>
                <a:spcPct val="200000"/>
              </a:lnSpc>
              <a:spcBef>
                <a:spcPts val="800"/>
              </a:spcBef>
              <a:buClr>
                <a:schemeClr val="dk2"/>
              </a:buClr>
              <a:buSzPts val="1100"/>
            </a:pPr>
            <a:endParaRPr sz="2400" dirty="0">
              <a:solidFill>
                <a:srgbClr val="FFFFFF"/>
              </a:solidFill>
              <a:latin typeface="Arial"/>
              <a:ea typeface="Arial"/>
              <a:cs typeface="Arial"/>
              <a:sym typeface="Arial"/>
            </a:endParaRPr>
          </a:p>
          <a:p>
            <a:pPr algn="just">
              <a:lnSpc>
                <a:spcPct val="200000"/>
              </a:lnSpc>
              <a:spcBef>
                <a:spcPts val="800"/>
              </a:spcBef>
              <a:buClr>
                <a:schemeClr val="dk2"/>
              </a:buClr>
              <a:buSzPts val="1100"/>
            </a:pPr>
            <a:endParaRPr sz="2400" dirty="0">
              <a:solidFill>
                <a:srgbClr val="FFFFFF"/>
              </a:solidFill>
              <a:latin typeface="Arial"/>
              <a:ea typeface="Arial"/>
              <a:cs typeface="Arial"/>
              <a:sym typeface="Arial"/>
            </a:endParaRPr>
          </a:p>
          <a:p>
            <a:pPr>
              <a:spcBef>
                <a:spcPts val="800"/>
              </a:spcBef>
            </a:pPr>
            <a:endParaRPr sz="2400" dirty="0">
              <a:solidFill>
                <a:srgbClr val="FFFFFF"/>
              </a:solidFill>
            </a:endParaRPr>
          </a:p>
          <a:p>
            <a:pPr>
              <a:spcBef>
                <a:spcPts val="1333"/>
              </a:spcBef>
              <a:buClr>
                <a:schemeClr val="dk2"/>
              </a:buClr>
              <a:buSzPts val="1100"/>
            </a:pPr>
            <a:endParaRPr sz="2400" dirty="0"/>
          </a:p>
          <a:p>
            <a:pPr>
              <a:spcBef>
                <a:spcPts val="1333"/>
              </a:spcBef>
              <a:spcAft>
                <a:spcPts val="1333"/>
              </a:spcAft>
              <a:buClr>
                <a:schemeClr val="dk2"/>
              </a:buClr>
              <a:buSzPts val="1100"/>
            </a:pPr>
            <a:endParaRPr sz="2400" dirty="0"/>
          </a:p>
        </p:txBody>
      </p:sp>
      <p:sp>
        <p:nvSpPr>
          <p:cNvPr id="179" name="Google Shape;179;p19"/>
          <p:cNvSpPr txBox="1"/>
          <p:nvPr/>
        </p:nvSpPr>
        <p:spPr>
          <a:xfrm>
            <a:off x="594900" y="2236077"/>
            <a:ext cx="5899600" cy="3046800"/>
          </a:xfrm>
          <a:prstGeom prst="rect">
            <a:avLst/>
          </a:prstGeom>
          <a:noFill/>
          <a:ln>
            <a:noFill/>
          </a:ln>
        </p:spPr>
        <p:txBody>
          <a:bodyPr spcFirstLastPara="1" wrap="square" lIns="121900" tIns="121900" rIns="121900" bIns="121900" anchor="t" anchorCtr="0">
            <a:noAutofit/>
          </a:bodyPr>
          <a:lstStyle/>
          <a:p>
            <a:pPr algn="just">
              <a:buClr>
                <a:schemeClr val="dk2"/>
              </a:buClr>
              <a:buSzPts val="1100"/>
            </a:pPr>
            <a:r>
              <a:rPr lang="en" sz="2933" dirty="0">
                <a:latin typeface="Lato"/>
                <a:ea typeface="Lato"/>
                <a:cs typeface="Lato"/>
                <a:sym typeface="Lato"/>
              </a:rPr>
              <a:t>La premisa fundamental del Aprendizaje Colaborativo está basada en el consenso construido a partir de la cooperación de los miembros del grupo y a partir de relaciones de igualdad.</a:t>
            </a:r>
            <a:endParaRPr sz="1867" dirty="0">
              <a:latin typeface="Lato"/>
              <a:ea typeface="Lato"/>
              <a:cs typeface="Lato"/>
              <a:sym typeface="Lato"/>
            </a:endParaRPr>
          </a:p>
        </p:txBody>
      </p:sp>
      <p:pic>
        <p:nvPicPr>
          <p:cNvPr id="180" name="Google Shape;180;p19"/>
          <p:cNvPicPr preferRelativeResize="0"/>
          <p:nvPr/>
        </p:nvPicPr>
        <p:blipFill rotWithShape="1">
          <a:blip r:embed="rId3">
            <a:alphaModFix/>
          </a:blip>
          <a:srcRect/>
          <a:stretch/>
        </p:blipFill>
        <p:spPr>
          <a:xfrm>
            <a:off x="6837800" y="2089317"/>
            <a:ext cx="5006400" cy="3340367"/>
          </a:xfrm>
          <a:prstGeom prst="rect">
            <a:avLst/>
          </a:prstGeom>
          <a:noFill/>
          <a:ln>
            <a:noFill/>
          </a:ln>
        </p:spPr>
      </p:pic>
      <p:pic>
        <p:nvPicPr>
          <p:cNvPr id="5" name="Imagen 4"/>
          <p:cNvPicPr>
            <a:picLocks noChangeAspect="1"/>
          </p:cNvPicPr>
          <p:nvPr/>
        </p:nvPicPr>
        <p:blipFill>
          <a:blip r:embed="rId4"/>
          <a:stretch>
            <a:fillRect/>
          </a:stretch>
        </p:blipFill>
        <p:spPr>
          <a:xfrm>
            <a:off x="-1" y="2973"/>
            <a:ext cx="12192001" cy="946703"/>
          </a:xfrm>
          <a:prstGeom prst="rect">
            <a:avLst/>
          </a:prstGeom>
        </p:spPr>
      </p:pic>
    </p:spTree>
    <p:extLst>
      <p:ext uri="{BB962C8B-B14F-4D97-AF65-F5344CB8AC3E}">
        <p14:creationId xmlns:p14="http://schemas.microsoft.com/office/powerpoint/2010/main" val="4231359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0"/>
          <p:cNvSpPr txBox="1">
            <a:spLocks noGrp="1"/>
          </p:cNvSpPr>
          <p:nvPr>
            <p:ph type="title"/>
          </p:nvPr>
        </p:nvSpPr>
        <p:spPr>
          <a:xfrm>
            <a:off x="347800" y="977055"/>
            <a:ext cx="11496400" cy="6098800"/>
          </a:xfrm>
          <a:prstGeom prst="rect">
            <a:avLst/>
          </a:prstGeom>
          <a:noFill/>
          <a:ln>
            <a:noFill/>
          </a:ln>
        </p:spPr>
        <p:txBody>
          <a:bodyPr spcFirstLastPara="1" vert="horz" wrap="square" lIns="121900" tIns="121900" rIns="121900" bIns="121900" rtlCol="0" anchor="t" anchorCtr="0">
            <a:noAutofit/>
          </a:bodyPr>
          <a:lstStyle/>
          <a:p>
            <a:pPr marL="609585" indent="-609585">
              <a:buClr>
                <a:schemeClr val="accent5"/>
              </a:buClr>
              <a:buSzPts val="3600"/>
              <a:buAutoNum type="arabicPeriod"/>
            </a:pPr>
            <a:r>
              <a:rPr lang="en" sz="4800" dirty="0">
                <a:solidFill>
                  <a:schemeClr val="accent5"/>
                </a:solidFill>
              </a:rPr>
              <a:t>Aprendizaje colaborativo</a:t>
            </a:r>
            <a:endParaRPr sz="4800" dirty="0">
              <a:solidFill>
                <a:schemeClr val="accent5"/>
              </a:solidFill>
            </a:endParaRPr>
          </a:p>
          <a:p>
            <a:endParaRPr sz="3200" dirty="0"/>
          </a:p>
          <a:p>
            <a:pPr algn="just">
              <a:lnSpc>
                <a:spcPct val="115000"/>
              </a:lnSpc>
              <a:spcBef>
                <a:spcPts val="1333"/>
              </a:spcBef>
              <a:buClr>
                <a:schemeClr val="dk2"/>
              </a:buClr>
              <a:buSzPts val="1100"/>
            </a:pPr>
            <a:endParaRPr sz="2400" dirty="0">
              <a:solidFill>
                <a:srgbClr val="FFFFFF"/>
              </a:solidFill>
              <a:latin typeface="Arial"/>
              <a:ea typeface="Arial"/>
              <a:cs typeface="Arial"/>
              <a:sym typeface="Arial"/>
            </a:endParaRPr>
          </a:p>
          <a:p>
            <a:pPr algn="just">
              <a:lnSpc>
                <a:spcPct val="115000"/>
              </a:lnSpc>
              <a:spcBef>
                <a:spcPts val="800"/>
              </a:spcBef>
              <a:buClr>
                <a:schemeClr val="dk2"/>
              </a:buClr>
              <a:buSzPts val="1100"/>
            </a:pPr>
            <a:endParaRPr sz="2400" dirty="0">
              <a:solidFill>
                <a:srgbClr val="FFFFFF"/>
              </a:solidFill>
              <a:latin typeface="Arial"/>
              <a:ea typeface="Arial"/>
              <a:cs typeface="Arial"/>
              <a:sym typeface="Arial"/>
            </a:endParaRPr>
          </a:p>
          <a:p>
            <a:pPr algn="just">
              <a:lnSpc>
                <a:spcPct val="115000"/>
              </a:lnSpc>
              <a:spcBef>
                <a:spcPts val="800"/>
              </a:spcBef>
              <a:buClr>
                <a:schemeClr val="dk2"/>
              </a:buClr>
              <a:buSzPts val="1100"/>
            </a:pPr>
            <a:endParaRPr sz="2400" dirty="0">
              <a:solidFill>
                <a:srgbClr val="FFFFFF"/>
              </a:solidFill>
              <a:latin typeface="Arial"/>
              <a:ea typeface="Arial"/>
              <a:cs typeface="Arial"/>
              <a:sym typeface="Arial"/>
            </a:endParaRPr>
          </a:p>
          <a:p>
            <a:pPr algn="just">
              <a:lnSpc>
                <a:spcPct val="200000"/>
              </a:lnSpc>
              <a:spcBef>
                <a:spcPts val="800"/>
              </a:spcBef>
              <a:buClr>
                <a:schemeClr val="dk2"/>
              </a:buClr>
              <a:buSzPts val="1100"/>
            </a:pPr>
            <a:endParaRPr sz="2400" dirty="0">
              <a:solidFill>
                <a:srgbClr val="FFFFFF"/>
              </a:solidFill>
              <a:latin typeface="Arial"/>
              <a:ea typeface="Arial"/>
              <a:cs typeface="Arial"/>
              <a:sym typeface="Arial"/>
            </a:endParaRPr>
          </a:p>
          <a:p>
            <a:pPr algn="just">
              <a:lnSpc>
                <a:spcPct val="200000"/>
              </a:lnSpc>
              <a:spcBef>
                <a:spcPts val="800"/>
              </a:spcBef>
              <a:buClr>
                <a:schemeClr val="dk2"/>
              </a:buClr>
              <a:buSzPts val="1100"/>
            </a:pPr>
            <a:endParaRPr sz="2400" dirty="0">
              <a:solidFill>
                <a:srgbClr val="FFFFFF"/>
              </a:solidFill>
              <a:latin typeface="Arial"/>
              <a:ea typeface="Arial"/>
              <a:cs typeface="Arial"/>
              <a:sym typeface="Arial"/>
            </a:endParaRPr>
          </a:p>
          <a:p>
            <a:pPr>
              <a:spcBef>
                <a:spcPts val="800"/>
              </a:spcBef>
            </a:pPr>
            <a:endParaRPr sz="2400" dirty="0">
              <a:solidFill>
                <a:srgbClr val="FFFFFF"/>
              </a:solidFill>
            </a:endParaRPr>
          </a:p>
          <a:p>
            <a:pPr>
              <a:spcBef>
                <a:spcPts val="1333"/>
              </a:spcBef>
              <a:buClr>
                <a:schemeClr val="dk2"/>
              </a:buClr>
              <a:buSzPts val="1100"/>
            </a:pPr>
            <a:endParaRPr sz="2400" dirty="0"/>
          </a:p>
          <a:p>
            <a:pPr>
              <a:spcBef>
                <a:spcPts val="1333"/>
              </a:spcBef>
              <a:spcAft>
                <a:spcPts val="1333"/>
              </a:spcAft>
              <a:buClr>
                <a:schemeClr val="dk2"/>
              </a:buClr>
              <a:buSzPts val="1100"/>
            </a:pPr>
            <a:endParaRPr sz="2400" dirty="0"/>
          </a:p>
        </p:txBody>
      </p:sp>
      <p:sp>
        <p:nvSpPr>
          <p:cNvPr id="186" name="Google Shape;186;p20"/>
          <p:cNvSpPr txBox="1"/>
          <p:nvPr/>
        </p:nvSpPr>
        <p:spPr>
          <a:xfrm>
            <a:off x="594900" y="1926140"/>
            <a:ext cx="11249200" cy="4669600"/>
          </a:xfrm>
          <a:prstGeom prst="rect">
            <a:avLst/>
          </a:prstGeom>
          <a:noFill/>
          <a:ln>
            <a:noFill/>
          </a:ln>
        </p:spPr>
        <p:txBody>
          <a:bodyPr spcFirstLastPara="1" wrap="square" lIns="121900" tIns="121900" rIns="121900" bIns="121900" anchor="t" anchorCtr="0">
            <a:noAutofit/>
          </a:bodyPr>
          <a:lstStyle/>
          <a:p>
            <a:pPr algn="just">
              <a:lnSpc>
                <a:spcPct val="115000"/>
              </a:lnSpc>
              <a:buClr>
                <a:srgbClr val="000000"/>
              </a:buClr>
              <a:buSzPts val="2200"/>
            </a:pPr>
            <a:r>
              <a:rPr lang="en" sz="2933" dirty="0">
                <a:latin typeface="Lato"/>
                <a:ea typeface="Lato"/>
                <a:cs typeface="Lato"/>
                <a:sym typeface="Lato"/>
              </a:rPr>
              <a:t>El AC se fundamenta en 5 elementos básicos que ayudan a construir y conseguir la colaboración entre los miembros del grupo:</a:t>
            </a:r>
            <a:endParaRPr sz="2933" dirty="0">
              <a:latin typeface="Lato"/>
              <a:ea typeface="Lato"/>
              <a:cs typeface="Lato"/>
              <a:sym typeface="Lato"/>
            </a:endParaRPr>
          </a:p>
          <a:p>
            <a:pPr lvl="1" algn="just">
              <a:lnSpc>
                <a:spcPct val="125000"/>
              </a:lnSpc>
              <a:buClr>
                <a:srgbClr val="000000"/>
              </a:buClr>
              <a:buSzPts val="2200"/>
            </a:pPr>
            <a:r>
              <a:rPr lang="en" sz="2933" dirty="0">
                <a:solidFill>
                  <a:srgbClr val="0070C0"/>
                </a:solidFill>
                <a:latin typeface="Lato"/>
                <a:ea typeface="Lato"/>
                <a:cs typeface="Lato"/>
                <a:sym typeface="Lato"/>
              </a:rPr>
              <a:t>· Interdependencia positiva</a:t>
            </a:r>
            <a:endParaRPr sz="2933" dirty="0">
              <a:solidFill>
                <a:srgbClr val="0070C0"/>
              </a:solidFill>
              <a:latin typeface="Lato"/>
              <a:ea typeface="Lato"/>
              <a:cs typeface="Lato"/>
              <a:sym typeface="Lato"/>
            </a:endParaRPr>
          </a:p>
          <a:p>
            <a:pPr lvl="1" algn="just">
              <a:lnSpc>
                <a:spcPct val="125000"/>
              </a:lnSpc>
              <a:buClr>
                <a:srgbClr val="000000"/>
              </a:buClr>
              <a:buSzPts val="2200"/>
            </a:pPr>
            <a:r>
              <a:rPr lang="en" sz="2933" dirty="0">
                <a:solidFill>
                  <a:srgbClr val="0070C0"/>
                </a:solidFill>
                <a:latin typeface="Lato"/>
                <a:ea typeface="Lato"/>
                <a:cs typeface="Lato"/>
                <a:sym typeface="Lato"/>
              </a:rPr>
              <a:t>· Responsabilidad individual</a:t>
            </a:r>
            <a:endParaRPr sz="2933" dirty="0">
              <a:solidFill>
                <a:srgbClr val="0070C0"/>
              </a:solidFill>
              <a:latin typeface="Lato"/>
              <a:ea typeface="Lato"/>
              <a:cs typeface="Lato"/>
              <a:sym typeface="Lato"/>
            </a:endParaRPr>
          </a:p>
          <a:p>
            <a:pPr lvl="1" algn="just">
              <a:lnSpc>
                <a:spcPct val="125000"/>
              </a:lnSpc>
              <a:buClr>
                <a:srgbClr val="000000"/>
              </a:buClr>
              <a:buSzPts val="2200"/>
            </a:pPr>
            <a:r>
              <a:rPr lang="en" sz="2933" dirty="0">
                <a:solidFill>
                  <a:srgbClr val="0070C0"/>
                </a:solidFill>
                <a:latin typeface="Lato"/>
                <a:ea typeface="Lato"/>
                <a:cs typeface="Lato"/>
                <a:sym typeface="Lato"/>
              </a:rPr>
              <a:t>· Habilidades sociales</a:t>
            </a:r>
            <a:endParaRPr sz="2933" dirty="0">
              <a:solidFill>
                <a:srgbClr val="0070C0"/>
              </a:solidFill>
              <a:latin typeface="Lato"/>
              <a:ea typeface="Lato"/>
              <a:cs typeface="Lato"/>
              <a:sym typeface="Lato"/>
            </a:endParaRPr>
          </a:p>
          <a:p>
            <a:pPr lvl="1" algn="just">
              <a:lnSpc>
                <a:spcPct val="125000"/>
              </a:lnSpc>
              <a:buClr>
                <a:srgbClr val="000000"/>
              </a:buClr>
              <a:buSzPts val="2200"/>
            </a:pPr>
            <a:r>
              <a:rPr lang="en" sz="2933" dirty="0">
                <a:solidFill>
                  <a:srgbClr val="0070C0"/>
                </a:solidFill>
                <a:latin typeface="Lato"/>
                <a:ea typeface="Lato"/>
                <a:cs typeface="Lato"/>
                <a:sym typeface="Lato"/>
              </a:rPr>
              <a:t>· Interacción (cara a cara o virtual)</a:t>
            </a:r>
            <a:endParaRPr sz="2933" dirty="0">
              <a:solidFill>
                <a:srgbClr val="0070C0"/>
              </a:solidFill>
              <a:latin typeface="Lato"/>
              <a:ea typeface="Lato"/>
              <a:cs typeface="Lato"/>
              <a:sym typeface="Lato"/>
            </a:endParaRPr>
          </a:p>
          <a:p>
            <a:pPr lvl="1" algn="just">
              <a:lnSpc>
                <a:spcPct val="125000"/>
              </a:lnSpc>
              <a:buClr>
                <a:srgbClr val="000000"/>
              </a:buClr>
              <a:buSzPts val="2200"/>
            </a:pPr>
            <a:r>
              <a:rPr lang="en" sz="2933" dirty="0">
                <a:solidFill>
                  <a:srgbClr val="0070C0"/>
                </a:solidFill>
                <a:latin typeface="Lato"/>
                <a:ea typeface="Lato"/>
                <a:cs typeface="Lato"/>
                <a:sym typeface="Lato"/>
              </a:rPr>
              <a:t>· Procesamiento de grupo</a:t>
            </a:r>
            <a:r>
              <a:rPr lang="en" sz="2933" b="1" dirty="0">
                <a:solidFill>
                  <a:srgbClr val="FFD966"/>
                </a:solidFill>
                <a:latin typeface="Lato"/>
                <a:ea typeface="Lato"/>
                <a:cs typeface="Lato"/>
                <a:sym typeface="Lato"/>
              </a:rPr>
              <a:t>.</a:t>
            </a:r>
            <a:endParaRPr sz="2933" b="1" dirty="0">
              <a:solidFill>
                <a:srgbClr val="FFD966"/>
              </a:solidFill>
              <a:latin typeface="Lato"/>
              <a:ea typeface="Lato"/>
              <a:cs typeface="Lato"/>
              <a:sym typeface="Lato"/>
            </a:endParaRPr>
          </a:p>
          <a:p>
            <a:pPr algn="just">
              <a:buClr>
                <a:srgbClr val="000000"/>
              </a:buClr>
              <a:buSzPts val="2200"/>
            </a:pPr>
            <a:endParaRPr sz="2933" dirty="0">
              <a:solidFill>
                <a:srgbClr val="F3F3F3"/>
              </a:solidFill>
              <a:latin typeface="Lato"/>
              <a:ea typeface="Lato"/>
              <a:cs typeface="Lato"/>
              <a:sym typeface="Lato"/>
            </a:endParaRPr>
          </a:p>
          <a:p>
            <a:pPr>
              <a:buClr>
                <a:srgbClr val="000000"/>
              </a:buClr>
              <a:buSzPts val="1400"/>
            </a:pPr>
            <a:endParaRPr sz="1867" dirty="0">
              <a:solidFill>
                <a:srgbClr val="000000"/>
              </a:solidFill>
              <a:latin typeface="Lato"/>
              <a:ea typeface="Lato"/>
              <a:cs typeface="Lato"/>
              <a:sym typeface="Lato"/>
            </a:endParaRPr>
          </a:p>
        </p:txBody>
      </p:sp>
      <p:pic>
        <p:nvPicPr>
          <p:cNvPr id="187" name="Google Shape;187;p20"/>
          <p:cNvPicPr preferRelativeResize="0"/>
          <p:nvPr/>
        </p:nvPicPr>
        <p:blipFill rotWithShape="1">
          <a:blip r:embed="rId3">
            <a:alphaModFix/>
          </a:blip>
          <a:srcRect/>
          <a:stretch/>
        </p:blipFill>
        <p:spPr>
          <a:xfrm>
            <a:off x="9930068" y="5205867"/>
            <a:ext cx="1914145" cy="1250575"/>
          </a:xfrm>
          <a:prstGeom prst="rect">
            <a:avLst/>
          </a:prstGeom>
          <a:noFill/>
          <a:ln>
            <a:noFill/>
          </a:ln>
        </p:spPr>
      </p:pic>
      <p:pic>
        <p:nvPicPr>
          <p:cNvPr id="5" name="Imagen 4"/>
          <p:cNvPicPr>
            <a:picLocks noChangeAspect="1"/>
          </p:cNvPicPr>
          <p:nvPr/>
        </p:nvPicPr>
        <p:blipFill>
          <a:blip r:embed="rId4"/>
          <a:stretch>
            <a:fillRect/>
          </a:stretch>
        </p:blipFill>
        <p:spPr>
          <a:xfrm>
            <a:off x="-1" y="2973"/>
            <a:ext cx="12192001" cy="946703"/>
          </a:xfrm>
          <a:prstGeom prst="rect">
            <a:avLst/>
          </a:prstGeom>
        </p:spPr>
      </p:pic>
    </p:spTree>
    <p:extLst>
      <p:ext uri="{BB962C8B-B14F-4D97-AF65-F5344CB8AC3E}">
        <p14:creationId xmlns:p14="http://schemas.microsoft.com/office/powerpoint/2010/main" val="691701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1"/>
          <p:cNvSpPr txBox="1">
            <a:spLocks noGrp="1"/>
          </p:cNvSpPr>
          <p:nvPr>
            <p:ph type="title"/>
          </p:nvPr>
        </p:nvSpPr>
        <p:spPr>
          <a:xfrm>
            <a:off x="347800" y="962305"/>
            <a:ext cx="11496400" cy="6098800"/>
          </a:xfrm>
          <a:prstGeom prst="rect">
            <a:avLst/>
          </a:prstGeom>
          <a:noFill/>
          <a:ln>
            <a:noFill/>
          </a:ln>
        </p:spPr>
        <p:txBody>
          <a:bodyPr spcFirstLastPara="1" vert="horz" wrap="square" lIns="121900" tIns="121900" rIns="121900" bIns="121900" rtlCol="0" anchor="t" anchorCtr="0">
            <a:noAutofit/>
          </a:bodyPr>
          <a:lstStyle/>
          <a:p>
            <a:pPr marL="609585" indent="-609585">
              <a:buClr>
                <a:schemeClr val="accent5"/>
              </a:buClr>
              <a:buSzPts val="3600"/>
              <a:buAutoNum type="arabicPeriod"/>
            </a:pPr>
            <a:r>
              <a:rPr lang="en" sz="4800" dirty="0">
                <a:solidFill>
                  <a:schemeClr val="accent5"/>
                </a:solidFill>
              </a:rPr>
              <a:t>Aprendizaje colaborativo</a:t>
            </a:r>
            <a:endParaRPr sz="4800" dirty="0">
              <a:solidFill>
                <a:schemeClr val="accent5"/>
              </a:solidFill>
            </a:endParaRPr>
          </a:p>
          <a:p>
            <a:endParaRPr sz="3200" dirty="0"/>
          </a:p>
          <a:p>
            <a:pPr algn="just">
              <a:lnSpc>
                <a:spcPct val="115000"/>
              </a:lnSpc>
              <a:spcBef>
                <a:spcPts val="1333"/>
              </a:spcBef>
              <a:buClr>
                <a:schemeClr val="dk2"/>
              </a:buClr>
              <a:buSzPts val="1100"/>
            </a:pPr>
            <a:endParaRPr sz="2400" dirty="0">
              <a:solidFill>
                <a:srgbClr val="FFFFFF"/>
              </a:solidFill>
              <a:latin typeface="Arial"/>
              <a:ea typeface="Arial"/>
              <a:cs typeface="Arial"/>
              <a:sym typeface="Arial"/>
            </a:endParaRPr>
          </a:p>
          <a:p>
            <a:pPr algn="just">
              <a:lnSpc>
                <a:spcPct val="115000"/>
              </a:lnSpc>
              <a:spcBef>
                <a:spcPts val="800"/>
              </a:spcBef>
              <a:buClr>
                <a:schemeClr val="dk2"/>
              </a:buClr>
              <a:buSzPts val="1100"/>
            </a:pPr>
            <a:endParaRPr sz="2400" dirty="0">
              <a:solidFill>
                <a:srgbClr val="FFFFFF"/>
              </a:solidFill>
              <a:latin typeface="Arial"/>
              <a:ea typeface="Arial"/>
              <a:cs typeface="Arial"/>
              <a:sym typeface="Arial"/>
            </a:endParaRPr>
          </a:p>
          <a:p>
            <a:pPr algn="just">
              <a:lnSpc>
                <a:spcPct val="115000"/>
              </a:lnSpc>
              <a:spcBef>
                <a:spcPts val="800"/>
              </a:spcBef>
              <a:buClr>
                <a:schemeClr val="dk2"/>
              </a:buClr>
              <a:buSzPts val="1100"/>
            </a:pPr>
            <a:endParaRPr sz="2400" dirty="0">
              <a:solidFill>
                <a:srgbClr val="FFFFFF"/>
              </a:solidFill>
              <a:latin typeface="Arial"/>
              <a:ea typeface="Arial"/>
              <a:cs typeface="Arial"/>
              <a:sym typeface="Arial"/>
            </a:endParaRPr>
          </a:p>
          <a:p>
            <a:pPr algn="just">
              <a:lnSpc>
                <a:spcPct val="200000"/>
              </a:lnSpc>
              <a:spcBef>
                <a:spcPts val="800"/>
              </a:spcBef>
              <a:buClr>
                <a:schemeClr val="dk2"/>
              </a:buClr>
              <a:buSzPts val="1100"/>
            </a:pPr>
            <a:endParaRPr sz="2400" dirty="0">
              <a:solidFill>
                <a:srgbClr val="FFFFFF"/>
              </a:solidFill>
              <a:latin typeface="Arial"/>
              <a:ea typeface="Arial"/>
              <a:cs typeface="Arial"/>
              <a:sym typeface="Arial"/>
            </a:endParaRPr>
          </a:p>
          <a:p>
            <a:pPr algn="just">
              <a:lnSpc>
                <a:spcPct val="200000"/>
              </a:lnSpc>
              <a:spcBef>
                <a:spcPts val="800"/>
              </a:spcBef>
              <a:buClr>
                <a:schemeClr val="dk2"/>
              </a:buClr>
              <a:buSzPts val="1100"/>
            </a:pPr>
            <a:endParaRPr sz="2400" dirty="0">
              <a:solidFill>
                <a:srgbClr val="FFFFFF"/>
              </a:solidFill>
              <a:latin typeface="Arial"/>
              <a:ea typeface="Arial"/>
              <a:cs typeface="Arial"/>
              <a:sym typeface="Arial"/>
            </a:endParaRPr>
          </a:p>
          <a:p>
            <a:pPr>
              <a:spcBef>
                <a:spcPts val="800"/>
              </a:spcBef>
            </a:pPr>
            <a:endParaRPr sz="2400" dirty="0">
              <a:solidFill>
                <a:srgbClr val="FFFFFF"/>
              </a:solidFill>
            </a:endParaRPr>
          </a:p>
          <a:p>
            <a:pPr>
              <a:spcBef>
                <a:spcPts val="1333"/>
              </a:spcBef>
              <a:buClr>
                <a:schemeClr val="dk2"/>
              </a:buClr>
              <a:buSzPts val="1100"/>
            </a:pPr>
            <a:endParaRPr sz="2400" dirty="0"/>
          </a:p>
          <a:p>
            <a:pPr>
              <a:spcBef>
                <a:spcPts val="1333"/>
              </a:spcBef>
              <a:spcAft>
                <a:spcPts val="1333"/>
              </a:spcAft>
              <a:buClr>
                <a:schemeClr val="dk2"/>
              </a:buClr>
              <a:buSzPts val="1100"/>
            </a:pPr>
            <a:endParaRPr sz="2400" dirty="0"/>
          </a:p>
        </p:txBody>
      </p:sp>
      <p:sp>
        <p:nvSpPr>
          <p:cNvPr id="193" name="Google Shape;193;p21"/>
          <p:cNvSpPr txBox="1"/>
          <p:nvPr/>
        </p:nvSpPr>
        <p:spPr>
          <a:xfrm>
            <a:off x="594900" y="1911392"/>
            <a:ext cx="11249200" cy="5301200"/>
          </a:xfrm>
          <a:prstGeom prst="rect">
            <a:avLst/>
          </a:prstGeom>
          <a:noFill/>
          <a:ln>
            <a:noFill/>
          </a:ln>
        </p:spPr>
        <p:txBody>
          <a:bodyPr spcFirstLastPara="1" wrap="square" lIns="121900" tIns="121900" rIns="121900" bIns="121900" anchor="t" anchorCtr="0">
            <a:noAutofit/>
          </a:bodyPr>
          <a:lstStyle/>
          <a:p>
            <a:pPr algn="just">
              <a:lnSpc>
                <a:spcPct val="115000"/>
              </a:lnSpc>
              <a:buClr>
                <a:srgbClr val="000000"/>
              </a:buClr>
              <a:buSzPts val="2200"/>
            </a:pPr>
            <a:r>
              <a:rPr lang="en" sz="2933" i="1" dirty="0">
                <a:latin typeface="Lato"/>
                <a:ea typeface="Lato"/>
                <a:cs typeface="Lato"/>
                <a:sym typeface="Lato"/>
              </a:rPr>
              <a:t>Rol del profesor:</a:t>
            </a:r>
            <a:endParaRPr sz="2933" i="1" dirty="0">
              <a:latin typeface="Lato"/>
              <a:ea typeface="Lato"/>
              <a:cs typeface="Lato"/>
              <a:sym typeface="Lato"/>
            </a:endParaRPr>
          </a:p>
          <a:p>
            <a:pPr algn="just">
              <a:lnSpc>
                <a:spcPct val="125000"/>
              </a:lnSpc>
              <a:buClr>
                <a:srgbClr val="000000"/>
              </a:buClr>
              <a:buSzPts val="2200"/>
            </a:pPr>
            <a:r>
              <a:rPr lang="en" sz="2933" i="1" dirty="0">
                <a:solidFill>
                  <a:srgbClr val="0070C0"/>
                </a:solidFill>
                <a:latin typeface="Lato"/>
                <a:ea typeface="Lato"/>
                <a:cs typeface="Lato"/>
                <a:sym typeface="Lato"/>
              </a:rPr>
              <a:t>· Diseño instruccional</a:t>
            </a:r>
            <a:endParaRPr sz="2933" i="1" dirty="0">
              <a:solidFill>
                <a:srgbClr val="0070C0"/>
              </a:solidFill>
              <a:latin typeface="Lato"/>
              <a:ea typeface="Lato"/>
              <a:cs typeface="Lato"/>
              <a:sym typeface="Lato"/>
            </a:endParaRPr>
          </a:p>
          <a:p>
            <a:pPr algn="just">
              <a:lnSpc>
                <a:spcPct val="125000"/>
              </a:lnSpc>
              <a:buClr>
                <a:srgbClr val="000000"/>
              </a:buClr>
              <a:buSzPts val="2200"/>
            </a:pPr>
            <a:r>
              <a:rPr lang="en" sz="2933" i="1" dirty="0">
                <a:solidFill>
                  <a:srgbClr val="0070C0"/>
                </a:solidFill>
                <a:latin typeface="Lato"/>
                <a:ea typeface="Lato"/>
                <a:cs typeface="Lato"/>
                <a:sym typeface="Lato"/>
              </a:rPr>
              <a:t>· Facilitación</a:t>
            </a:r>
            <a:endParaRPr sz="2933" i="1" dirty="0">
              <a:solidFill>
                <a:srgbClr val="0070C0"/>
              </a:solidFill>
              <a:latin typeface="Lato"/>
              <a:ea typeface="Lato"/>
              <a:cs typeface="Lato"/>
              <a:sym typeface="Lato"/>
            </a:endParaRPr>
          </a:p>
          <a:p>
            <a:pPr algn="just">
              <a:lnSpc>
                <a:spcPct val="125000"/>
              </a:lnSpc>
              <a:buClr>
                <a:srgbClr val="000000"/>
              </a:buClr>
              <a:buSzPts val="2200"/>
            </a:pPr>
            <a:r>
              <a:rPr lang="en" sz="2933" i="1" dirty="0">
                <a:solidFill>
                  <a:srgbClr val="0070C0"/>
                </a:solidFill>
                <a:latin typeface="Lato"/>
                <a:ea typeface="Lato"/>
                <a:cs typeface="Lato"/>
                <a:sym typeface="Lato"/>
              </a:rPr>
              <a:t>· Tutoreo</a:t>
            </a:r>
            <a:endParaRPr sz="2933" i="1" dirty="0">
              <a:solidFill>
                <a:srgbClr val="0070C0"/>
              </a:solidFill>
              <a:latin typeface="Lato"/>
              <a:ea typeface="Lato"/>
              <a:cs typeface="Lato"/>
              <a:sym typeface="Lato"/>
            </a:endParaRPr>
          </a:p>
          <a:p>
            <a:pPr algn="just">
              <a:lnSpc>
                <a:spcPct val="125000"/>
              </a:lnSpc>
              <a:buClr>
                <a:srgbClr val="000000"/>
              </a:buClr>
              <a:buSzPts val="2200"/>
            </a:pPr>
            <a:r>
              <a:rPr lang="en" sz="2933" i="1" dirty="0">
                <a:solidFill>
                  <a:srgbClr val="0070C0"/>
                </a:solidFill>
                <a:latin typeface="Lato"/>
                <a:ea typeface="Lato"/>
                <a:cs typeface="Lato"/>
                <a:sym typeface="Lato"/>
              </a:rPr>
              <a:t>· Guía</a:t>
            </a:r>
            <a:endParaRPr sz="2933" i="1" dirty="0">
              <a:solidFill>
                <a:srgbClr val="0070C0"/>
              </a:solidFill>
              <a:latin typeface="Lato"/>
              <a:ea typeface="Lato"/>
              <a:cs typeface="Lato"/>
              <a:sym typeface="Lato"/>
            </a:endParaRPr>
          </a:p>
          <a:p>
            <a:pPr algn="just">
              <a:lnSpc>
                <a:spcPct val="125000"/>
              </a:lnSpc>
              <a:buClr>
                <a:srgbClr val="000000"/>
              </a:buClr>
              <a:buSzPts val="2200"/>
            </a:pPr>
            <a:r>
              <a:rPr lang="en" sz="2933" i="1" dirty="0">
                <a:solidFill>
                  <a:srgbClr val="0070C0"/>
                </a:solidFill>
                <a:latin typeface="Lato"/>
                <a:ea typeface="Lato"/>
                <a:cs typeface="Lato"/>
                <a:sym typeface="Lato"/>
              </a:rPr>
              <a:t>· Clarificación de conceptos</a:t>
            </a:r>
            <a:endParaRPr sz="2933" i="1" dirty="0">
              <a:solidFill>
                <a:srgbClr val="0070C0"/>
              </a:solidFill>
              <a:latin typeface="Lato"/>
              <a:ea typeface="Lato"/>
              <a:cs typeface="Lato"/>
              <a:sym typeface="Lato"/>
            </a:endParaRPr>
          </a:p>
          <a:p>
            <a:pPr algn="just">
              <a:lnSpc>
                <a:spcPct val="125000"/>
              </a:lnSpc>
              <a:buClr>
                <a:srgbClr val="000000"/>
              </a:buClr>
              <a:buSzPts val="2200"/>
            </a:pPr>
            <a:r>
              <a:rPr lang="en" sz="2933" i="1" dirty="0">
                <a:solidFill>
                  <a:srgbClr val="0070C0"/>
                </a:solidFill>
                <a:latin typeface="Lato"/>
                <a:ea typeface="Lato"/>
                <a:cs typeface="Lato"/>
                <a:sym typeface="Lato"/>
              </a:rPr>
              <a:t>· Integración de ideas y resultados</a:t>
            </a:r>
            <a:endParaRPr sz="2933" i="1" dirty="0">
              <a:solidFill>
                <a:srgbClr val="0070C0"/>
              </a:solidFill>
              <a:latin typeface="Lato"/>
              <a:ea typeface="Lato"/>
              <a:cs typeface="Lato"/>
              <a:sym typeface="Lato"/>
            </a:endParaRPr>
          </a:p>
          <a:p>
            <a:pPr algn="just">
              <a:lnSpc>
                <a:spcPct val="125000"/>
              </a:lnSpc>
              <a:buClr>
                <a:srgbClr val="000000"/>
              </a:buClr>
              <a:buSzPts val="2200"/>
            </a:pPr>
            <a:r>
              <a:rPr lang="en" sz="2933" i="1" dirty="0">
                <a:solidFill>
                  <a:srgbClr val="0070C0"/>
                </a:solidFill>
                <a:latin typeface="Lato"/>
                <a:ea typeface="Lato"/>
                <a:cs typeface="Lato"/>
                <a:sym typeface="Lato"/>
              </a:rPr>
              <a:t>· Evaluación</a:t>
            </a:r>
            <a:endParaRPr sz="2933" i="1" dirty="0">
              <a:solidFill>
                <a:srgbClr val="0070C0"/>
              </a:solidFill>
              <a:latin typeface="Lato"/>
              <a:ea typeface="Lato"/>
              <a:cs typeface="Lato"/>
              <a:sym typeface="Lato"/>
            </a:endParaRPr>
          </a:p>
          <a:p>
            <a:pPr algn="just">
              <a:lnSpc>
                <a:spcPct val="125000"/>
              </a:lnSpc>
              <a:buClr>
                <a:srgbClr val="000000"/>
              </a:buClr>
              <a:buSzPts val="2200"/>
            </a:pPr>
            <a:endParaRPr sz="2933" dirty="0">
              <a:solidFill>
                <a:srgbClr val="FFD966"/>
              </a:solidFill>
              <a:latin typeface="Lato"/>
              <a:ea typeface="Lato"/>
              <a:cs typeface="Lato"/>
              <a:sym typeface="Lato"/>
            </a:endParaRPr>
          </a:p>
          <a:p>
            <a:pPr algn="just">
              <a:lnSpc>
                <a:spcPct val="125000"/>
              </a:lnSpc>
              <a:buClr>
                <a:srgbClr val="000000"/>
              </a:buClr>
              <a:buSzPts val="2200"/>
            </a:pPr>
            <a:endParaRPr sz="2933" dirty="0">
              <a:solidFill>
                <a:srgbClr val="FFD966"/>
              </a:solidFill>
              <a:latin typeface="Lato"/>
              <a:ea typeface="Lato"/>
              <a:cs typeface="Lato"/>
              <a:sym typeface="Lato"/>
            </a:endParaRPr>
          </a:p>
          <a:p>
            <a:pPr algn="just">
              <a:lnSpc>
                <a:spcPct val="125000"/>
              </a:lnSpc>
              <a:buClr>
                <a:srgbClr val="000000"/>
              </a:buClr>
              <a:buSzPts val="2200"/>
            </a:pPr>
            <a:endParaRPr sz="2933" dirty="0">
              <a:solidFill>
                <a:srgbClr val="FFD966"/>
              </a:solidFill>
              <a:latin typeface="Lato"/>
              <a:ea typeface="Lato"/>
              <a:cs typeface="Lato"/>
              <a:sym typeface="Lato"/>
            </a:endParaRPr>
          </a:p>
          <a:p>
            <a:pPr>
              <a:buClr>
                <a:srgbClr val="000000"/>
              </a:buClr>
              <a:buSzPts val="1400"/>
            </a:pPr>
            <a:endParaRPr sz="1867" dirty="0">
              <a:solidFill>
                <a:srgbClr val="000000"/>
              </a:solidFill>
              <a:latin typeface="Lato"/>
              <a:ea typeface="Lato"/>
              <a:cs typeface="Lato"/>
              <a:sym typeface="Lato"/>
            </a:endParaRPr>
          </a:p>
        </p:txBody>
      </p:sp>
      <p:pic>
        <p:nvPicPr>
          <p:cNvPr id="194" name="Google Shape;194;p21"/>
          <p:cNvPicPr preferRelativeResize="0"/>
          <p:nvPr/>
        </p:nvPicPr>
        <p:blipFill rotWithShape="1">
          <a:blip r:embed="rId3">
            <a:alphaModFix/>
          </a:blip>
          <a:srcRect/>
          <a:stretch/>
        </p:blipFill>
        <p:spPr>
          <a:xfrm>
            <a:off x="9954434" y="5230967"/>
            <a:ext cx="1914145" cy="1263335"/>
          </a:xfrm>
          <a:prstGeom prst="rect">
            <a:avLst/>
          </a:prstGeom>
          <a:noFill/>
          <a:ln>
            <a:noFill/>
          </a:ln>
        </p:spPr>
      </p:pic>
      <p:pic>
        <p:nvPicPr>
          <p:cNvPr id="5" name="Imagen 4"/>
          <p:cNvPicPr>
            <a:picLocks noChangeAspect="1"/>
          </p:cNvPicPr>
          <p:nvPr/>
        </p:nvPicPr>
        <p:blipFill>
          <a:blip r:embed="rId4"/>
          <a:stretch>
            <a:fillRect/>
          </a:stretch>
        </p:blipFill>
        <p:spPr>
          <a:xfrm>
            <a:off x="-1" y="2973"/>
            <a:ext cx="12192001" cy="946703"/>
          </a:xfrm>
          <a:prstGeom prst="rect">
            <a:avLst/>
          </a:prstGeom>
        </p:spPr>
      </p:pic>
    </p:spTree>
    <p:extLst>
      <p:ext uri="{BB962C8B-B14F-4D97-AF65-F5344CB8AC3E}">
        <p14:creationId xmlns:p14="http://schemas.microsoft.com/office/powerpoint/2010/main" val="2987369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2"/>
          <p:cNvSpPr txBox="1">
            <a:spLocks noGrp="1"/>
          </p:cNvSpPr>
          <p:nvPr>
            <p:ph type="title"/>
          </p:nvPr>
        </p:nvSpPr>
        <p:spPr>
          <a:xfrm>
            <a:off x="347800" y="962306"/>
            <a:ext cx="11496400" cy="6098800"/>
          </a:xfrm>
          <a:prstGeom prst="rect">
            <a:avLst/>
          </a:prstGeom>
          <a:noFill/>
          <a:ln>
            <a:noFill/>
          </a:ln>
        </p:spPr>
        <p:txBody>
          <a:bodyPr spcFirstLastPara="1" vert="horz" wrap="square" lIns="121900" tIns="121900" rIns="121900" bIns="121900" rtlCol="0" anchor="t" anchorCtr="0">
            <a:noAutofit/>
          </a:bodyPr>
          <a:lstStyle/>
          <a:p>
            <a:r>
              <a:rPr lang="en" sz="4800" dirty="0">
                <a:solidFill>
                  <a:schemeClr val="accent5"/>
                </a:solidFill>
              </a:rPr>
              <a:t>2. Metodo del caso</a:t>
            </a:r>
            <a:endParaRPr sz="4800" dirty="0">
              <a:solidFill>
                <a:schemeClr val="accent5"/>
              </a:solidFill>
            </a:endParaRPr>
          </a:p>
          <a:p>
            <a:endParaRPr sz="3200" dirty="0"/>
          </a:p>
          <a:p>
            <a:pPr algn="just">
              <a:lnSpc>
                <a:spcPct val="115000"/>
              </a:lnSpc>
              <a:spcBef>
                <a:spcPts val="1333"/>
              </a:spcBef>
              <a:buClr>
                <a:schemeClr val="dk2"/>
              </a:buClr>
              <a:buSzPts val="1100"/>
            </a:pPr>
            <a:endParaRPr sz="2400" dirty="0">
              <a:solidFill>
                <a:srgbClr val="FFFFFF"/>
              </a:solidFill>
              <a:latin typeface="Arial"/>
              <a:ea typeface="Arial"/>
              <a:cs typeface="Arial"/>
              <a:sym typeface="Arial"/>
            </a:endParaRPr>
          </a:p>
          <a:p>
            <a:pPr algn="just">
              <a:lnSpc>
                <a:spcPct val="115000"/>
              </a:lnSpc>
              <a:spcBef>
                <a:spcPts val="800"/>
              </a:spcBef>
              <a:buClr>
                <a:schemeClr val="dk2"/>
              </a:buClr>
              <a:buSzPts val="1100"/>
            </a:pPr>
            <a:endParaRPr sz="2400" dirty="0">
              <a:solidFill>
                <a:srgbClr val="FFFFFF"/>
              </a:solidFill>
              <a:latin typeface="Arial"/>
              <a:ea typeface="Arial"/>
              <a:cs typeface="Arial"/>
              <a:sym typeface="Arial"/>
            </a:endParaRPr>
          </a:p>
          <a:p>
            <a:pPr algn="just">
              <a:lnSpc>
                <a:spcPct val="115000"/>
              </a:lnSpc>
              <a:spcBef>
                <a:spcPts val="800"/>
              </a:spcBef>
              <a:buClr>
                <a:schemeClr val="dk2"/>
              </a:buClr>
              <a:buSzPts val="1100"/>
            </a:pPr>
            <a:endParaRPr sz="2400" dirty="0">
              <a:solidFill>
                <a:srgbClr val="FFFFFF"/>
              </a:solidFill>
              <a:latin typeface="Arial"/>
              <a:ea typeface="Arial"/>
              <a:cs typeface="Arial"/>
              <a:sym typeface="Arial"/>
            </a:endParaRPr>
          </a:p>
          <a:p>
            <a:pPr algn="just">
              <a:lnSpc>
                <a:spcPct val="200000"/>
              </a:lnSpc>
              <a:spcBef>
                <a:spcPts val="800"/>
              </a:spcBef>
              <a:buClr>
                <a:schemeClr val="dk2"/>
              </a:buClr>
              <a:buSzPts val="1100"/>
            </a:pPr>
            <a:endParaRPr sz="2400" dirty="0">
              <a:solidFill>
                <a:srgbClr val="FFFFFF"/>
              </a:solidFill>
              <a:latin typeface="Arial"/>
              <a:ea typeface="Arial"/>
              <a:cs typeface="Arial"/>
              <a:sym typeface="Arial"/>
            </a:endParaRPr>
          </a:p>
          <a:p>
            <a:pPr algn="just">
              <a:lnSpc>
                <a:spcPct val="200000"/>
              </a:lnSpc>
              <a:spcBef>
                <a:spcPts val="800"/>
              </a:spcBef>
              <a:buClr>
                <a:schemeClr val="dk2"/>
              </a:buClr>
              <a:buSzPts val="1100"/>
            </a:pPr>
            <a:endParaRPr sz="2400" dirty="0">
              <a:solidFill>
                <a:srgbClr val="FFFFFF"/>
              </a:solidFill>
              <a:latin typeface="Arial"/>
              <a:ea typeface="Arial"/>
              <a:cs typeface="Arial"/>
              <a:sym typeface="Arial"/>
            </a:endParaRPr>
          </a:p>
          <a:p>
            <a:pPr>
              <a:spcBef>
                <a:spcPts val="800"/>
              </a:spcBef>
            </a:pPr>
            <a:endParaRPr sz="2400" dirty="0">
              <a:solidFill>
                <a:srgbClr val="FFFFFF"/>
              </a:solidFill>
            </a:endParaRPr>
          </a:p>
          <a:p>
            <a:pPr>
              <a:spcBef>
                <a:spcPts val="1333"/>
              </a:spcBef>
              <a:buClr>
                <a:schemeClr val="dk2"/>
              </a:buClr>
              <a:buSzPts val="1100"/>
            </a:pPr>
            <a:endParaRPr sz="2400" dirty="0"/>
          </a:p>
          <a:p>
            <a:pPr>
              <a:spcBef>
                <a:spcPts val="1333"/>
              </a:spcBef>
              <a:spcAft>
                <a:spcPts val="1333"/>
              </a:spcAft>
              <a:buClr>
                <a:schemeClr val="dk2"/>
              </a:buClr>
              <a:buSzPts val="1100"/>
            </a:pPr>
            <a:endParaRPr sz="2400" dirty="0"/>
          </a:p>
        </p:txBody>
      </p:sp>
      <p:sp>
        <p:nvSpPr>
          <p:cNvPr id="200" name="Google Shape;200;p22"/>
          <p:cNvSpPr txBox="1"/>
          <p:nvPr/>
        </p:nvSpPr>
        <p:spPr>
          <a:xfrm>
            <a:off x="347799" y="1772536"/>
            <a:ext cx="7719569" cy="4849490"/>
          </a:xfrm>
          <a:prstGeom prst="rect">
            <a:avLst/>
          </a:prstGeom>
          <a:noFill/>
          <a:ln>
            <a:noFill/>
          </a:ln>
        </p:spPr>
        <p:txBody>
          <a:bodyPr spcFirstLastPara="1" wrap="square" lIns="121900" tIns="121900" rIns="121900" bIns="121900" anchor="t" anchorCtr="0">
            <a:noAutofit/>
          </a:bodyPr>
          <a:lstStyle/>
          <a:p>
            <a:pPr algn="just">
              <a:lnSpc>
                <a:spcPct val="125000"/>
              </a:lnSpc>
              <a:buClr>
                <a:srgbClr val="000000"/>
              </a:buClr>
              <a:buSzPts val="2200"/>
            </a:pPr>
            <a:r>
              <a:rPr lang="en" sz="2933" b="1" dirty="0">
                <a:latin typeface="Lato"/>
                <a:ea typeface="Lato"/>
                <a:cs typeface="Lato"/>
                <a:sym typeface="Lato"/>
              </a:rPr>
              <a:t>Que es un caso?</a:t>
            </a:r>
            <a:endParaRPr sz="2933" b="1" dirty="0">
              <a:latin typeface="Lato"/>
              <a:ea typeface="Lato"/>
              <a:cs typeface="Lato"/>
              <a:sym typeface="Lato"/>
            </a:endParaRPr>
          </a:p>
          <a:p>
            <a:pPr marL="118531" algn="just">
              <a:buClr>
                <a:srgbClr val="F3F3F3"/>
              </a:buClr>
              <a:buSzPts val="2200"/>
            </a:pPr>
            <a:r>
              <a:rPr lang="en" sz="2933" dirty="0">
                <a:latin typeface="Lato"/>
                <a:ea typeface="Lato"/>
                <a:cs typeface="Lato"/>
                <a:sym typeface="Lato"/>
              </a:rPr>
              <a:t>Un caso es la descripción de un hecho pasado que describe una situación compleja real.</a:t>
            </a:r>
            <a:endParaRPr sz="2933" dirty="0">
              <a:latin typeface="Lato"/>
              <a:ea typeface="Lato"/>
              <a:cs typeface="Lato"/>
              <a:sym typeface="Lato"/>
            </a:endParaRPr>
          </a:p>
          <a:p>
            <a:pPr marL="118531" algn="just">
              <a:buClr>
                <a:srgbClr val="F3F3F3"/>
              </a:buClr>
              <a:buSzPts val="2200"/>
            </a:pPr>
            <a:r>
              <a:rPr lang="en" sz="2933" dirty="0">
                <a:latin typeface="Lato"/>
                <a:ea typeface="Lato"/>
                <a:cs typeface="Lato"/>
                <a:sym typeface="Lato"/>
              </a:rPr>
              <a:t>Un buen caso permite la discusión basada en los hechos problemáticos que deben ser encarados en situaciones de la vida real. </a:t>
            </a:r>
            <a:endParaRPr sz="2933" dirty="0">
              <a:latin typeface="Lato"/>
              <a:ea typeface="Lato"/>
              <a:cs typeface="Lato"/>
              <a:sym typeface="Lato"/>
            </a:endParaRPr>
          </a:p>
          <a:p>
            <a:pPr marL="118531" algn="just">
              <a:buClr>
                <a:srgbClr val="F3F3F3"/>
              </a:buClr>
              <a:buSzPts val="2200"/>
            </a:pPr>
            <a:r>
              <a:rPr lang="en" sz="2933" dirty="0">
                <a:latin typeface="Lato"/>
                <a:ea typeface="Lato"/>
                <a:cs typeface="Lato"/>
                <a:sym typeface="Lato"/>
              </a:rPr>
              <a:t>Su propósito es permitir la expresión de actitudes de diversas formas de pensar en el aula.</a:t>
            </a:r>
            <a:endParaRPr sz="1867" dirty="0">
              <a:latin typeface="Lato"/>
              <a:ea typeface="Lato"/>
              <a:cs typeface="Lato"/>
              <a:sym typeface="Lato"/>
            </a:endParaRPr>
          </a:p>
        </p:txBody>
      </p:sp>
      <p:pic>
        <p:nvPicPr>
          <p:cNvPr id="201" name="Google Shape;201;p22"/>
          <p:cNvPicPr preferRelativeResize="0"/>
          <p:nvPr/>
        </p:nvPicPr>
        <p:blipFill rotWithShape="1">
          <a:blip r:embed="rId3">
            <a:alphaModFix/>
          </a:blip>
          <a:srcRect/>
          <a:stretch/>
        </p:blipFill>
        <p:spPr>
          <a:xfrm>
            <a:off x="8270391" y="3204185"/>
            <a:ext cx="3573808" cy="1742233"/>
          </a:xfrm>
          <a:prstGeom prst="rect">
            <a:avLst/>
          </a:prstGeom>
          <a:noFill/>
          <a:ln>
            <a:noFill/>
          </a:ln>
        </p:spPr>
      </p:pic>
      <p:pic>
        <p:nvPicPr>
          <p:cNvPr id="5" name="Imagen 4"/>
          <p:cNvPicPr>
            <a:picLocks noChangeAspect="1"/>
          </p:cNvPicPr>
          <p:nvPr/>
        </p:nvPicPr>
        <p:blipFill>
          <a:blip r:embed="rId4"/>
          <a:stretch>
            <a:fillRect/>
          </a:stretch>
        </p:blipFill>
        <p:spPr>
          <a:xfrm>
            <a:off x="-1" y="2973"/>
            <a:ext cx="12192001" cy="946703"/>
          </a:xfrm>
          <a:prstGeom prst="rect">
            <a:avLst/>
          </a:prstGeom>
        </p:spPr>
      </p:pic>
    </p:spTree>
    <p:extLst>
      <p:ext uri="{BB962C8B-B14F-4D97-AF65-F5344CB8AC3E}">
        <p14:creationId xmlns:p14="http://schemas.microsoft.com/office/powerpoint/2010/main" val="1121402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3"/>
          <p:cNvSpPr txBox="1">
            <a:spLocks noGrp="1"/>
          </p:cNvSpPr>
          <p:nvPr>
            <p:ph type="title"/>
          </p:nvPr>
        </p:nvSpPr>
        <p:spPr>
          <a:xfrm>
            <a:off x="347800" y="949675"/>
            <a:ext cx="11496400" cy="5510119"/>
          </a:xfrm>
          <a:prstGeom prst="rect">
            <a:avLst/>
          </a:prstGeom>
          <a:noFill/>
          <a:ln>
            <a:noFill/>
          </a:ln>
        </p:spPr>
        <p:txBody>
          <a:bodyPr spcFirstLastPara="1" vert="horz" wrap="square" lIns="121900" tIns="121900" rIns="121900" bIns="121900" rtlCol="0" anchor="t" anchorCtr="0">
            <a:noAutofit/>
          </a:bodyPr>
          <a:lstStyle/>
          <a:p>
            <a:r>
              <a:rPr lang="en" sz="4800" dirty="0">
                <a:solidFill>
                  <a:schemeClr val="accent5"/>
                </a:solidFill>
              </a:rPr>
              <a:t>2. Metodo del caso</a:t>
            </a:r>
            <a:endParaRPr sz="4800" dirty="0">
              <a:solidFill>
                <a:schemeClr val="accent5"/>
              </a:solidFill>
            </a:endParaRPr>
          </a:p>
          <a:p>
            <a:endParaRPr sz="3200" dirty="0"/>
          </a:p>
          <a:p>
            <a:pPr algn="just">
              <a:lnSpc>
                <a:spcPct val="115000"/>
              </a:lnSpc>
              <a:spcBef>
                <a:spcPts val="1333"/>
              </a:spcBef>
              <a:buClr>
                <a:schemeClr val="dk2"/>
              </a:buClr>
              <a:buSzPts val="1100"/>
            </a:pPr>
            <a:endParaRPr sz="2400" dirty="0">
              <a:solidFill>
                <a:srgbClr val="FFFFFF"/>
              </a:solidFill>
              <a:latin typeface="Arial"/>
              <a:ea typeface="Arial"/>
              <a:cs typeface="Arial"/>
              <a:sym typeface="Arial"/>
            </a:endParaRPr>
          </a:p>
          <a:p>
            <a:pPr algn="just">
              <a:lnSpc>
                <a:spcPct val="115000"/>
              </a:lnSpc>
              <a:spcBef>
                <a:spcPts val="800"/>
              </a:spcBef>
              <a:buClr>
                <a:schemeClr val="dk2"/>
              </a:buClr>
              <a:buSzPts val="1100"/>
            </a:pPr>
            <a:endParaRPr sz="2400" dirty="0">
              <a:solidFill>
                <a:srgbClr val="FFFFFF"/>
              </a:solidFill>
              <a:latin typeface="Arial"/>
              <a:ea typeface="Arial"/>
              <a:cs typeface="Arial"/>
              <a:sym typeface="Arial"/>
            </a:endParaRPr>
          </a:p>
          <a:p>
            <a:pPr algn="just">
              <a:lnSpc>
                <a:spcPct val="115000"/>
              </a:lnSpc>
              <a:spcBef>
                <a:spcPts val="800"/>
              </a:spcBef>
              <a:buClr>
                <a:schemeClr val="dk2"/>
              </a:buClr>
              <a:buSzPts val="1100"/>
            </a:pPr>
            <a:endParaRPr sz="2400" dirty="0">
              <a:solidFill>
                <a:srgbClr val="FFFFFF"/>
              </a:solidFill>
              <a:latin typeface="Arial"/>
              <a:ea typeface="Arial"/>
              <a:cs typeface="Arial"/>
              <a:sym typeface="Arial"/>
            </a:endParaRPr>
          </a:p>
          <a:p>
            <a:pPr algn="just">
              <a:lnSpc>
                <a:spcPct val="200000"/>
              </a:lnSpc>
              <a:spcBef>
                <a:spcPts val="800"/>
              </a:spcBef>
              <a:buClr>
                <a:schemeClr val="dk2"/>
              </a:buClr>
              <a:buSzPts val="1100"/>
            </a:pPr>
            <a:endParaRPr sz="2400" dirty="0">
              <a:solidFill>
                <a:srgbClr val="FFFFFF"/>
              </a:solidFill>
              <a:latin typeface="Arial"/>
              <a:ea typeface="Arial"/>
              <a:cs typeface="Arial"/>
              <a:sym typeface="Arial"/>
            </a:endParaRPr>
          </a:p>
          <a:p>
            <a:pPr algn="just">
              <a:lnSpc>
                <a:spcPct val="200000"/>
              </a:lnSpc>
              <a:spcBef>
                <a:spcPts val="800"/>
              </a:spcBef>
              <a:buClr>
                <a:schemeClr val="dk2"/>
              </a:buClr>
              <a:buSzPts val="1100"/>
            </a:pPr>
            <a:endParaRPr sz="2400" dirty="0">
              <a:solidFill>
                <a:srgbClr val="FFFFFF"/>
              </a:solidFill>
              <a:latin typeface="Arial"/>
              <a:ea typeface="Arial"/>
              <a:cs typeface="Arial"/>
              <a:sym typeface="Arial"/>
            </a:endParaRPr>
          </a:p>
          <a:p>
            <a:pPr>
              <a:spcBef>
                <a:spcPts val="800"/>
              </a:spcBef>
            </a:pPr>
            <a:endParaRPr sz="2400" dirty="0">
              <a:solidFill>
                <a:srgbClr val="FFFFFF"/>
              </a:solidFill>
            </a:endParaRPr>
          </a:p>
          <a:p>
            <a:pPr>
              <a:spcBef>
                <a:spcPts val="1333"/>
              </a:spcBef>
              <a:buClr>
                <a:schemeClr val="dk2"/>
              </a:buClr>
              <a:buSzPts val="1100"/>
            </a:pPr>
            <a:endParaRPr sz="2400" dirty="0"/>
          </a:p>
          <a:p>
            <a:pPr>
              <a:spcBef>
                <a:spcPts val="1333"/>
              </a:spcBef>
              <a:spcAft>
                <a:spcPts val="1333"/>
              </a:spcAft>
              <a:buClr>
                <a:schemeClr val="dk2"/>
              </a:buClr>
              <a:buSzPts val="1100"/>
            </a:pPr>
            <a:endParaRPr sz="2400" dirty="0"/>
          </a:p>
        </p:txBody>
      </p:sp>
      <p:grpSp>
        <p:nvGrpSpPr>
          <p:cNvPr id="3" name="Grupo 2"/>
          <p:cNvGrpSpPr/>
          <p:nvPr/>
        </p:nvGrpSpPr>
        <p:grpSpPr>
          <a:xfrm>
            <a:off x="200315" y="1911117"/>
            <a:ext cx="11717070" cy="4702769"/>
            <a:chOff x="200315" y="1911117"/>
            <a:chExt cx="11717070" cy="4702769"/>
          </a:xfrm>
        </p:grpSpPr>
        <p:sp>
          <p:nvSpPr>
            <p:cNvPr id="210" name="Google Shape;210;p23"/>
            <p:cNvSpPr/>
            <p:nvPr/>
          </p:nvSpPr>
          <p:spPr>
            <a:xfrm>
              <a:off x="200315" y="1911117"/>
              <a:ext cx="3258303" cy="892000"/>
            </a:xfrm>
            <a:prstGeom prst="homePlate">
              <a:avLst>
                <a:gd name="adj" fmla="val 50000"/>
              </a:avLst>
            </a:prstGeom>
            <a:solidFill>
              <a:schemeClr val="accent5">
                <a:lumMod val="60000"/>
                <a:lumOff val="40000"/>
              </a:schemeClr>
            </a:solidFill>
            <a:ln>
              <a:solidFill>
                <a:schemeClr val="accent1">
                  <a:lumMod val="75000"/>
                </a:schemeClr>
              </a:solidFill>
            </a:ln>
          </p:spPr>
          <p:style>
            <a:lnRef idx="1">
              <a:schemeClr val="accent5"/>
            </a:lnRef>
            <a:fillRef idx="3">
              <a:schemeClr val="accent5"/>
            </a:fillRef>
            <a:effectRef idx="2">
              <a:schemeClr val="accent5"/>
            </a:effectRef>
            <a:fontRef idx="minor">
              <a:schemeClr val="lt1"/>
            </a:fontRef>
          </p:style>
          <p:txBody>
            <a:bodyPr spcFirstLastPara="1" wrap="square" lIns="121900" tIns="121900" rIns="121900" bIns="121900" anchor="ctr" anchorCtr="0">
              <a:noAutofit/>
            </a:bodyPr>
            <a:lstStyle/>
            <a:p>
              <a:pPr algn="ctr">
                <a:buClr>
                  <a:srgbClr val="000000"/>
                </a:buClr>
                <a:buSzPts val="1400"/>
              </a:pPr>
              <a:r>
                <a:rPr lang="en" sz="1867" dirty="0">
                  <a:solidFill>
                    <a:srgbClr val="FFFFFF"/>
                  </a:solidFill>
                  <a:latin typeface="Roboto"/>
                  <a:ea typeface="Roboto"/>
                  <a:cs typeface="Roboto"/>
                  <a:sym typeface="Roboto"/>
                </a:rPr>
                <a:t>Preparación individual</a:t>
              </a:r>
              <a:endParaRPr sz="1867" dirty="0">
                <a:solidFill>
                  <a:srgbClr val="FFFFFF"/>
                </a:solidFill>
                <a:latin typeface="Roboto"/>
                <a:ea typeface="Roboto"/>
                <a:cs typeface="Roboto"/>
                <a:sym typeface="Roboto"/>
              </a:endParaRPr>
            </a:p>
          </p:txBody>
        </p:sp>
        <p:grpSp>
          <p:nvGrpSpPr>
            <p:cNvPr id="2" name="Grupo 1"/>
            <p:cNvGrpSpPr/>
            <p:nvPr/>
          </p:nvGrpSpPr>
          <p:grpSpPr>
            <a:xfrm>
              <a:off x="200316" y="1925573"/>
              <a:ext cx="11717069" cy="4688313"/>
              <a:chOff x="200316" y="1586367"/>
              <a:chExt cx="11717069" cy="4688313"/>
            </a:xfrm>
          </p:grpSpPr>
          <p:sp>
            <p:nvSpPr>
              <p:cNvPr id="211" name="Google Shape;211;p23"/>
              <p:cNvSpPr txBox="1"/>
              <p:nvPr/>
            </p:nvSpPr>
            <p:spPr>
              <a:xfrm>
                <a:off x="200316" y="2787080"/>
                <a:ext cx="2950000" cy="3487600"/>
              </a:xfrm>
              <a:prstGeom prst="rect">
                <a:avLst/>
              </a:prstGeom>
              <a:solidFill>
                <a:schemeClr val="accent5">
                  <a:lumMod val="60000"/>
                  <a:lumOff val="40000"/>
                </a:schemeClr>
              </a:solidFill>
              <a:ln/>
            </p:spPr>
            <p:style>
              <a:lnRef idx="1">
                <a:schemeClr val="accent5"/>
              </a:lnRef>
              <a:fillRef idx="3">
                <a:schemeClr val="accent5"/>
              </a:fillRef>
              <a:effectRef idx="2">
                <a:schemeClr val="accent5"/>
              </a:effectRef>
              <a:fontRef idx="minor">
                <a:schemeClr val="lt1"/>
              </a:fontRef>
            </p:style>
            <p:txBody>
              <a:bodyPr spcFirstLastPara="1" wrap="square" lIns="121900" tIns="121900" rIns="121900" bIns="121900" anchor="t" anchorCtr="0">
                <a:noAutofit/>
              </a:bodyPr>
              <a:lstStyle/>
              <a:p>
                <a:pPr indent="-101597">
                  <a:lnSpc>
                    <a:spcPct val="115000"/>
                  </a:lnSpc>
                  <a:buClr>
                    <a:srgbClr val="FFFFFF"/>
                  </a:buClr>
                  <a:buSzPts val="1200"/>
                  <a:buFont typeface="Roboto"/>
                  <a:buChar char="●"/>
                </a:pPr>
                <a:r>
                  <a:rPr lang="en" sz="1600" dirty="0">
                    <a:latin typeface="Roboto"/>
                    <a:ea typeface="Roboto"/>
                    <a:cs typeface="Roboto"/>
                    <a:sym typeface="Roboto"/>
                  </a:rPr>
                  <a:t>El alumno lee y analiza el caso, asumiendo el papel del tomador de decisiones.</a:t>
                </a:r>
                <a:endParaRPr sz="1600" dirty="0">
                  <a:latin typeface="Roboto"/>
                  <a:ea typeface="Roboto"/>
                  <a:cs typeface="Roboto"/>
                  <a:sym typeface="Roboto"/>
                </a:endParaRPr>
              </a:p>
              <a:p>
                <a:pPr indent="-101597">
                  <a:lnSpc>
                    <a:spcPct val="115000"/>
                  </a:lnSpc>
                  <a:buClr>
                    <a:srgbClr val="FFFFFF"/>
                  </a:buClr>
                  <a:buSzPts val="1200"/>
                  <a:buFont typeface="Roboto"/>
                  <a:buChar char="●"/>
                </a:pPr>
                <a:r>
                  <a:rPr lang="en" sz="1600" dirty="0">
                    <a:latin typeface="Roboto"/>
                    <a:ea typeface="Roboto"/>
                    <a:cs typeface="Roboto"/>
                    <a:sym typeface="Roboto"/>
                  </a:rPr>
                  <a:t>Identifica los puntos críticos en el planteamiento del caso (quién es el protagonista y cuál es la situación que está enfrentando)</a:t>
                </a:r>
                <a:endParaRPr sz="1600" dirty="0">
                  <a:latin typeface="Roboto"/>
                  <a:ea typeface="Roboto"/>
                  <a:cs typeface="Roboto"/>
                  <a:sym typeface="Roboto"/>
                </a:endParaRPr>
              </a:p>
              <a:p>
                <a:pPr indent="-101597">
                  <a:lnSpc>
                    <a:spcPct val="115000"/>
                  </a:lnSpc>
                  <a:buClr>
                    <a:srgbClr val="FFFFFF"/>
                  </a:buClr>
                  <a:buSzPts val="1200"/>
                  <a:buFont typeface="Roboto"/>
                  <a:buChar char="●"/>
                </a:pPr>
                <a:r>
                  <a:rPr lang="en" sz="1600" dirty="0">
                    <a:latin typeface="Roboto"/>
                    <a:ea typeface="Roboto"/>
                    <a:cs typeface="Roboto"/>
                    <a:sym typeface="Roboto"/>
                  </a:rPr>
                  <a:t>Identifica las alternativas para resolver el problema descrito en el caso.</a:t>
                </a:r>
                <a:endParaRPr sz="1600" dirty="0">
                  <a:latin typeface="Roboto"/>
                  <a:ea typeface="Roboto"/>
                  <a:cs typeface="Roboto"/>
                  <a:sym typeface="Roboto"/>
                </a:endParaRPr>
              </a:p>
              <a:p>
                <a:pPr>
                  <a:lnSpc>
                    <a:spcPct val="115000"/>
                  </a:lnSpc>
                  <a:buClr>
                    <a:srgbClr val="000000"/>
                  </a:buClr>
                  <a:buSzPts val="1200"/>
                </a:pPr>
                <a:endParaRPr sz="1600" dirty="0">
                  <a:solidFill>
                    <a:srgbClr val="000000"/>
                  </a:solidFill>
                  <a:latin typeface="Roboto"/>
                  <a:ea typeface="Roboto"/>
                  <a:cs typeface="Roboto"/>
                  <a:sym typeface="Roboto"/>
                </a:endParaRPr>
              </a:p>
            </p:txBody>
          </p:sp>
          <p:grpSp>
            <p:nvGrpSpPr>
              <p:cNvPr id="212" name="Google Shape;212;p23"/>
              <p:cNvGrpSpPr/>
              <p:nvPr/>
            </p:nvGrpSpPr>
            <p:grpSpPr>
              <a:xfrm>
                <a:off x="3017900" y="1586367"/>
                <a:ext cx="3388400" cy="4644067"/>
                <a:chOff x="2263425" y="1189775"/>
                <a:chExt cx="2541300" cy="3483050"/>
              </a:xfrm>
            </p:grpSpPr>
            <p:sp>
              <p:nvSpPr>
                <p:cNvPr id="213" name="Google Shape;213;p23"/>
                <p:cNvSpPr/>
                <p:nvPr/>
              </p:nvSpPr>
              <p:spPr>
                <a:xfrm>
                  <a:off x="2263425" y="1189775"/>
                  <a:ext cx="2541300" cy="669000"/>
                </a:xfrm>
                <a:prstGeom prst="chevron">
                  <a:avLst>
                    <a:gd name="adj" fmla="val 50000"/>
                  </a:avLst>
                </a:prstGeom>
                <a:solidFill>
                  <a:schemeClr val="accent1">
                    <a:lumMod val="75000"/>
                  </a:schemeClr>
                </a:solidFill>
                <a:ln/>
              </p:spPr>
              <p:style>
                <a:lnRef idx="1">
                  <a:schemeClr val="accent5"/>
                </a:lnRef>
                <a:fillRef idx="3">
                  <a:schemeClr val="accent5"/>
                </a:fillRef>
                <a:effectRef idx="2">
                  <a:schemeClr val="accent5"/>
                </a:effectRef>
                <a:fontRef idx="minor">
                  <a:schemeClr val="lt1"/>
                </a:fontRef>
              </p:style>
              <p:txBody>
                <a:bodyPr spcFirstLastPara="1" wrap="square" lIns="121900" tIns="121900" rIns="121900" bIns="121900" anchor="ctr" anchorCtr="0">
                  <a:noAutofit/>
                </a:bodyPr>
                <a:lstStyle/>
                <a:p>
                  <a:pPr algn="ctr">
                    <a:buClr>
                      <a:srgbClr val="000000"/>
                    </a:buClr>
                    <a:buSzPts val="1400"/>
                  </a:pPr>
                  <a:r>
                    <a:rPr lang="en" sz="1867" dirty="0">
                      <a:solidFill>
                        <a:srgbClr val="FFFFFF"/>
                      </a:solidFill>
                      <a:latin typeface="Roboto"/>
                      <a:ea typeface="Roboto"/>
                      <a:cs typeface="Roboto"/>
                      <a:sym typeface="Roboto"/>
                    </a:rPr>
                    <a:t>Discusión en grupos pequeños</a:t>
                  </a:r>
                  <a:endParaRPr sz="1867" dirty="0">
                    <a:solidFill>
                      <a:srgbClr val="FFFFFF"/>
                    </a:solidFill>
                    <a:latin typeface="Roboto"/>
                    <a:ea typeface="Roboto"/>
                    <a:cs typeface="Roboto"/>
                    <a:sym typeface="Roboto"/>
                  </a:endParaRPr>
                </a:p>
              </p:txBody>
            </p:sp>
            <p:sp>
              <p:nvSpPr>
                <p:cNvPr id="214" name="Google Shape;214;p23"/>
                <p:cNvSpPr txBox="1"/>
                <p:nvPr/>
              </p:nvSpPr>
              <p:spPr>
                <a:xfrm>
                  <a:off x="2512200" y="2057125"/>
                  <a:ext cx="2059800" cy="2615700"/>
                </a:xfrm>
                <a:prstGeom prst="rect">
                  <a:avLst/>
                </a:prstGeom>
                <a:ln/>
              </p:spPr>
              <p:style>
                <a:lnRef idx="1">
                  <a:schemeClr val="accent5"/>
                </a:lnRef>
                <a:fillRef idx="3">
                  <a:schemeClr val="accent5"/>
                </a:fillRef>
                <a:effectRef idx="2">
                  <a:schemeClr val="accent5"/>
                </a:effectRef>
                <a:fontRef idx="minor">
                  <a:schemeClr val="lt1"/>
                </a:fontRef>
              </p:style>
              <p:txBody>
                <a:bodyPr spcFirstLastPara="1" wrap="square" lIns="121900" tIns="121900" rIns="121900" bIns="121900" anchor="t" anchorCtr="0">
                  <a:noAutofit/>
                </a:bodyPr>
                <a:lstStyle/>
                <a:p>
                  <a:pPr indent="-101597">
                    <a:lnSpc>
                      <a:spcPct val="115000"/>
                    </a:lnSpc>
                    <a:buClr>
                      <a:srgbClr val="FFFFFF"/>
                    </a:buClr>
                    <a:buSzPts val="1200"/>
                    <a:buFont typeface="Roboto"/>
                    <a:buChar char="●"/>
                  </a:pPr>
                  <a:r>
                    <a:rPr lang="en" sz="1600" dirty="0">
                      <a:latin typeface="Roboto"/>
                      <a:ea typeface="Roboto"/>
                      <a:cs typeface="Roboto"/>
                      <a:sym typeface="Roboto"/>
                    </a:rPr>
                    <a:t>Los alumnos intercambian los conocimientos y experiencias resultantes de la preparación individual.</a:t>
                  </a:r>
                  <a:endParaRPr sz="1600" dirty="0">
                    <a:latin typeface="Roboto"/>
                    <a:ea typeface="Roboto"/>
                    <a:cs typeface="Roboto"/>
                    <a:sym typeface="Roboto"/>
                  </a:endParaRPr>
                </a:p>
                <a:p>
                  <a:pPr indent="-101597">
                    <a:lnSpc>
                      <a:spcPct val="115000"/>
                    </a:lnSpc>
                    <a:buClr>
                      <a:srgbClr val="FFFFFF"/>
                    </a:buClr>
                    <a:buSzPts val="1200"/>
                    <a:buFont typeface="Roboto"/>
                    <a:buChar char="●"/>
                  </a:pPr>
                  <a:r>
                    <a:rPr lang="en" sz="1600" dirty="0">
                      <a:solidFill>
                        <a:srgbClr val="FFFFFF"/>
                      </a:solidFill>
                      <a:latin typeface="Roboto"/>
                      <a:ea typeface="Roboto"/>
                      <a:cs typeface="Roboto"/>
                      <a:sym typeface="Roboto"/>
                    </a:rPr>
                    <a:t>Se refuerza la propuesta inicial a partir de la confrontación de ideas.</a:t>
                  </a:r>
                  <a:endParaRPr sz="1600" dirty="0">
                    <a:solidFill>
                      <a:srgbClr val="FFFFFF"/>
                    </a:solidFill>
                    <a:latin typeface="Roboto"/>
                    <a:ea typeface="Roboto"/>
                    <a:cs typeface="Roboto"/>
                    <a:sym typeface="Roboto"/>
                  </a:endParaRPr>
                </a:p>
                <a:p>
                  <a:pPr>
                    <a:lnSpc>
                      <a:spcPct val="115000"/>
                    </a:lnSpc>
                    <a:buClr>
                      <a:srgbClr val="000000"/>
                    </a:buClr>
                    <a:buSzPts val="1200"/>
                  </a:pPr>
                  <a:endParaRPr sz="1600" dirty="0">
                    <a:solidFill>
                      <a:srgbClr val="000000"/>
                    </a:solidFill>
                    <a:latin typeface="Roboto"/>
                    <a:ea typeface="Roboto"/>
                    <a:cs typeface="Roboto"/>
                    <a:sym typeface="Roboto"/>
                  </a:endParaRPr>
                </a:p>
              </p:txBody>
            </p:sp>
          </p:grpSp>
          <p:grpSp>
            <p:nvGrpSpPr>
              <p:cNvPr id="215" name="Google Shape;215;p23"/>
              <p:cNvGrpSpPr/>
              <p:nvPr/>
            </p:nvGrpSpPr>
            <p:grpSpPr>
              <a:xfrm>
                <a:off x="5773299" y="1586367"/>
                <a:ext cx="3388400" cy="4644067"/>
                <a:chOff x="4329974" y="1189775"/>
                <a:chExt cx="2541300" cy="3483050"/>
              </a:xfrm>
              <a:solidFill>
                <a:schemeClr val="accent1">
                  <a:lumMod val="50000"/>
                </a:schemeClr>
              </a:solidFill>
            </p:grpSpPr>
            <p:sp>
              <p:nvSpPr>
                <p:cNvPr id="216" name="Google Shape;216;p23"/>
                <p:cNvSpPr/>
                <p:nvPr/>
              </p:nvSpPr>
              <p:spPr>
                <a:xfrm>
                  <a:off x="4329974" y="1189775"/>
                  <a:ext cx="2541300" cy="669000"/>
                </a:xfrm>
                <a:prstGeom prst="chevron">
                  <a:avLst>
                    <a:gd name="adj" fmla="val 50000"/>
                  </a:avLst>
                </a:prstGeom>
                <a:grpFill/>
                <a:ln/>
              </p:spPr>
              <p:style>
                <a:lnRef idx="1">
                  <a:schemeClr val="accent5"/>
                </a:lnRef>
                <a:fillRef idx="3">
                  <a:schemeClr val="accent5"/>
                </a:fillRef>
                <a:effectRef idx="2">
                  <a:schemeClr val="accent5"/>
                </a:effectRef>
                <a:fontRef idx="minor">
                  <a:schemeClr val="lt1"/>
                </a:fontRef>
              </p:style>
              <p:txBody>
                <a:bodyPr spcFirstLastPara="1" wrap="square" lIns="121900" tIns="121900" rIns="121900" bIns="121900" anchor="ctr" anchorCtr="0">
                  <a:noAutofit/>
                </a:bodyPr>
                <a:lstStyle/>
                <a:p>
                  <a:pPr algn="ctr">
                    <a:buClr>
                      <a:srgbClr val="000000"/>
                    </a:buClr>
                    <a:buSzPts val="1400"/>
                  </a:pPr>
                  <a:r>
                    <a:rPr lang="en" sz="1867">
                      <a:solidFill>
                        <a:srgbClr val="FFFFFF"/>
                      </a:solidFill>
                      <a:latin typeface="Roboto"/>
                      <a:ea typeface="Roboto"/>
                      <a:cs typeface="Roboto"/>
                      <a:sym typeface="Roboto"/>
                    </a:rPr>
                    <a:t>Sesión plenaria</a:t>
                  </a:r>
                  <a:endParaRPr sz="1867">
                    <a:solidFill>
                      <a:srgbClr val="FFFFFF"/>
                    </a:solidFill>
                    <a:latin typeface="Roboto"/>
                    <a:ea typeface="Roboto"/>
                    <a:cs typeface="Roboto"/>
                    <a:sym typeface="Roboto"/>
                  </a:endParaRPr>
                </a:p>
              </p:txBody>
            </p:sp>
            <p:sp>
              <p:nvSpPr>
                <p:cNvPr id="217" name="Google Shape;217;p23"/>
                <p:cNvSpPr txBox="1"/>
                <p:nvPr/>
              </p:nvSpPr>
              <p:spPr>
                <a:xfrm>
                  <a:off x="4613550" y="2057125"/>
                  <a:ext cx="2047800" cy="2615700"/>
                </a:xfrm>
                <a:prstGeom prst="rect">
                  <a:avLst/>
                </a:prstGeom>
                <a:grpFill/>
                <a:ln/>
              </p:spPr>
              <p:style>
                <a:lnRef idx="1">
                  <a:schemeClr val="accent5"/>
                </a:lnRef>
                <a:fillRef idx="3">
                  <a:schemeClr val="accent5"/>
                </a:fillRef>
                <a:effectRef idx="2">
                  <a:schemeClr val="accent5"/>
                </a:effectRef>
                <a:fontRef idx="minor">
                  <a:schemeClr val="lt1"/>
                </a:fontRef>
              </p:style>
              <p:txBody>
                <a:bodyPr spcFirstLastPara="1" wrap="square" lIns="121900" tIns="121900" rIns="121900" bIns="121900" anchor="t" anchorCtr="0">
                  <a:noAutofit/>
                </a:bodyPr>
                <a:lstStyle/>
                <a:p>
                  <a:pPr>
                    <a:lnSpc>
                      <a:spcPct val="115000"/>
                    </a:lnSpc>
                    <a:buClr>
                      <a:schemeClr val="dk2"/>
                    </a:buClr>
                    <a:buSzPts val="1100"/>
                  </a:pPr>
                  <a:r>
                    <a:rPr lang="en" sz="1600" dirty="0">
                      <a:latin typeface="Roboto"/>
                      <a:ea typeface="Roboto"/>
                      <a:cs typeface="Roboto"/>
                      <a:sym typeface="Roboto"/>
                    </a:rPr>
                    <a:t>En una sesión de clase, moderada por el profesor, los participantes</a:t>
                  </a:r>
                  <a:endParaRPr sz="1600" dirty="0">
                    <a:latin typeface="Roboto"/>
                    <a:ea typeface="Roboto"/>
                    <a:cs typeface="Roboto"/>
                    <a:sym typeface="Roboto"/>
                  </a:endParaRPr>
                </a:p>
                <a:p>
                  <a:pPr>
                    <a:lnSpc>
                      <a:spcPct val="115000"/>
                    </a:lnSpc>
                    <a:buClr>
                      <a:srgbClr val="000000"/>
                    </a:buClr>
                    <a:buSzPts val="1200"/>
                  </a:pPr>
                  <a:r>
                    <a:rPr lang="en" sz="1600" dirty="0">
                      <a:latin typeface="Roboto"/>
                      <a:ea typeface="Roboto"/>
                      <a:cs typeface="Roboto"/>
                      <a:sym typeface="Roboto"/>
                    </a:rPr>
                    <a:t>confrontan sus posturas individuales, de manera fundamentada a través de la discusión, al final de la cual se les da a conocer el desenlace de la situación presentada como caso</a:t>
                  </a:r>
                  <a:r>
                    <a:rPr lang="en" sz="1600" dirty="0">
                      <a:solidFill>
                        <a:srgbClr val="FFFFFF"/>
                      </a:solidFill>
                      <a:latin typeface="Roboto"/>
                      <a:ea typeface="Roboto"/>
                      <a:cs typeface="Roboto"/>
                      <a:sym typeface="Roboto"/>
                    </a:rPr>
                    <a:t>.</a:t>
                  </a:r>
                  <a:endParaRPr sz="1600" dirty="0">
                    <a:solidFill>
                      <a:srgbClr val="000000"/>
                    </a:solidFill>
                    <a:latin typeface="Roboto"/>
                    <a:ea typeface="Roboto"/>
                    <a:cs typeface="Roboto"/>
                    <a:sym typeface="Roboto"/>
                  </a:endParaRPr>
                </a:p>
              </p:txBody>
            </p:sp>
          </p:grpSp>
          <p:grpSp>
            <p:nvGrpSpPr>
              <p:cNvPr id="218" name="Google Shape;218;p23"/>
              <p:cNvGrpSpPr/>
              <p:nvPr/>
            </p:nvGrpSpPr>
            <p:grpSpPr>
              <a:xfrm>
                <a:off x="8528985" y="1586367"/>
                <a:ext cx="3388400" cy="4644067"/>
                <a:chOff x="6396739" y="1189775"/>
                <a:chExt cx="2541300" cy="3483050"/>
              </a:xfrm>
            </p:grpSpPr>
            <p:sp>
              <p:nvSpPr>
                <p:cNvPr id="219" name="Google Shape;219;p23"/>
                <p:cNvSpPr/>
                <p:nvPr/>
              </p:nvSpPr>
              <p:spPr>
                <a:xfrm>
                  <a:off x="6396739" y="1189775"/>
                  <a:ext cx="2541300" cy="669000"/>
                </a:xfrm>
                <a:prstGeom prst="chevron">
                  <a:avLst>
                    <a:gd name="adj" fmla="val 50000"/>
                  </a:avLst>
                </a:prstGeom>
                <a:solidFill>
                  <a:schemeClr val="accent5">
                    <a:lumMod val="50000"/>
                  </a:schemeClr>
                </a:solidFill>
                <a:ln/>
              </p:spPr>
              <p:style>
                <a:lnRef idx="1">
                  <a:schemeClr val="accent5"/>
                </a:lnRef>
                <a:fillRef idx="3">
                  <a:schemeClr val="accent5"/>
                </a:fillRef>
                <a:effectRef idx="2">
                  <a:schemeClr val="accent5"/>
                </a:effectRef>
                <a:fontRef idx="minor">
                  <a:schemeClr val="lt1"/>
                </a:fontRef>
              </p:style>
              <p:txBody>
                <a:bodyPr spcFirstLastPara="1" wrap="square" lIns="121900" tIns="121900" rIns="121900" bIns="121900" anchor="ctr" anchorCtr="0">
                  <a:noAutofit/>
                </a:bodyPr>
                <a:lstStyle/>
                <a:p>
                  <a:pPr algn="ctr">
                    <a:buClr>
                      <a:srgbClr val="000000"/>
                    </a:buClr>
                    <a:buSzPts val="1400"/>
                  </a:pPr>
                  <a:r>
                    <a:rPr lang="en" sz="1867" dirty="0">
                      <a:solidFill>
                        <a:srgbClr val="FFFFFF"/>
                      </a:solidFill>
                      <a:latin typeface="Roboto"/>
                      <a:ea typeface="Roboto"/>
                      <a:cs typeface="Roboto"/>
                      <a:sym typeface="Roboto"/>
                    </a:rPr>
                    <a:t>Reflexión individual</a:t>
                  </a:r>
                  <a:endParaRPr sz="1867" dirty="0">
                    <a:solidFill>
                      <a:srgbClr val="FFFFFF"/>
                    </a:solidFill>
                    <a:latin typeface="Roboto"/>
                    <a:ea typeface="Roboto"/>
                    <a:cs typeface="Roboto"/>
                    <a:sym typeface="Roboto"/>
                  </a:endParaRPr>
                </a:p>
              </p:txBody>
            </p:sp>
            <p:sp>
              <p:nvSpPr>
                <p:cNvPr id="220" name="Google Shape;220;p23"/>
                <p:cNvSpPr txBox="1"/>
                <p:nvPr/>
              </p:nvSpPr>
              <p:spPr>
                <a:xfrm>
                  <a:off x="6714899" y="2057125"/>
                  <a:ext cx="2168100" cy="2615700"/>
                </a:xfrm>
                <a:prstGeom prst="rect">
                  <a:avLst/>
                </a:prstGeom>
                <a:solidFill>
                  <a:schemeClr val="accent5">
                    <a:lumMod val="50000"/>
                  </a:schemeClr>
                </a:solidFill>
                <a:ln/>
              </p:spPr>
              <p:style>
                <a:lnRef idx="1">
                  <a:schemeClr val="accent5"/>
                </a:lnRef>
                <a:fillRef idx="3">
                  <a:schemeClr val="accent5"/>
                </a:fillRef>
                <a:effectRef idx="2">
                  <a:schemeClr val="accent5"/>
                </a:effectRef>
                <a:fontRef idx="minor">
                  <a:schemeClr val="lt1"/>
                </a:fontRef>
              </p:style>
              <p:txBody>
                <a:bodyPr spcFirstLastPara="1" wrap="square" lIns="121900" tIns="121900" rIns="121900" bIns="121900" anchor="t" anchorCtr="0">
                  <a:noAutofit/>
                </a:bodyPr>
                <a:lstStyle/>
                <a:p>
                  <a:pPr>
                    <a:lnSpc>
                      <a:spcPct val="115000"/>
                    </a:lnSpc>
                    <a:buClr>
                      <a:srgbClr val="000000"/>
                    </a:buClr>
                    <a:buSzPts val="1200"/>
                  </a:pPr>
                  <a:r>
                    <a:rPr lang="en" sz="1600" dirty="0">
                      <a:latin typeface="Roboto"/>
                      <a:ea typeface="Roboto"/>
                      <a:cs typeface="Roboto"/>
                      <a:sym typeface="Roboto"/>
                    </a:rPr>
                    <a:t>La reflexión individual que sigue a la sesión de clase le permite al participante confrontar el resultado de su propuesta sometida a discusión, con el desenlace de la situación presentada como tal.</a:t>
                  </a:r>
                  <a:endParaRPr sz="1600" dirty="0">
                    <a:latin typeface="Roboto"/>
                    <a:ea typeface="Roboto"/>
                    <a:cs typeface="Roboto"/>
                    <a:sym typeface="Roboto"/>
                  </a:endParaRPr>
                </a:p>
              </p:txBody>
            </p:sp>
          </p:grpSp>
        </p:grpSp>
      </p:grpSp>
      <p:pic>
        <p:nvPicPr>
          <p:cNvPr id="17" name="Imagen 16"/>
          <p:cNvPicPr>
            <a:picLocks noChangeAspect="1"/>
          </p:cNvPicPr>
          <p:nvPr/>
        </p:nvPicPr>
        <p:blipFill>
          <a:blip r:embed="rId3"/>
          <a:stretch>
            <a:fillRect/>
          </a:stretch>
        </p:blipFill>
        <p:spPr>
          <a:xfrm>
            <a:off x="-1" y="2973"/>
            <a:ext cx="12192001" cy="946703"/>
          </a:xfrm>
          <a:prstGeom prst="rect">
            <a:avLst/>
          </a:prstGeom>
        </p:spPr>
      </p:pic>
    </p:spTree>
    <p:extLst>
      <p:ext uri="{BB962C8B-B14F-4D97-AF65-F5344CB8AC3E}">
        <p14:creationId xmlns:p14="http://schemas.microsoft.com/office/powerpoint/2010/main" val="3112180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4"/>
          <p:cNvSpPr txBox="1">
            <a:spLocks noGrp="1"/>
          </p:cNvSpPr>
          <p:nvPr>
            <p:ph type="title"/>
          </p:nvPr>
        </p:nvSpPr>
        <p:spPr>
          <a:xfrm>
            <a:off x="347800" y="932809"/>
            <a:ext cx="11496400" cy="6098800"/>
          </a:xfrm>
          <a:prstGeom prst="rect">
            <a:avLst/>
          </a:prstGeom>
          <a:noFill/>
          <a:ln>
            <a:noFill/>
          </a:ln>
        </p:spPr>
        <p:txBody>
          <a:bodyPr spcFirstLastPara="1" vert="horz" wrap="square" lIns="121900" tIns="121900" rIns="121900" bIns="121900" rtlCol="0" anchor="t" anchorCtr="0">
            <a:noAutofit/>
          </a:bodyPr>
          <a:lstStyle/>
          <a:p>
            <a:r>
              <a:rPr lang="en" sz="4800" dirty="0">
                <a:solidFill>
                  <a:schemeClr val="accent5"/>
                </a:solidFill>
              </a:rPr>
              <a:t>3. Aprendizaje orientado a proyectos</a:t>
            </a:r>
            <a:endParaRPr sz="4800" dirty="0">
              <a:solidFill>
                <a:schemeClr val="accent5"/>
              </a:solidFill>
            </a:endParaRPr>
          </a:p>
          <a:p>
            <a:endParaRPr sz="3200" dirty="0"/>
          </a:p>
          <a:p>
            <a:pPr algn="just">
              <a:lnSpc>
                <a:spcPct val="115000"/>
              </a:lnSpc>
              <a:spcBef>
                <a:spcPts val="1333"/>
              </a:spcBef>
              <a:buClr>
                <a:schemeClr val="dk2"/>
              </a:buClr>
              <a:buSzPts val="1100"/>
            </a:pPr>
            <a:endParaRPr sz="2400" dirty="0">
              <a:solidFill>
                <a:srgbClr val="FFFFFF"/>
              </a:solidFill>
              <a:latin typeface="Arial"/>
              <a:ea typeface="Arial"/>
              <a:cs typeface="Arial"/>
              <a:sym typeface="Arial"/>
            </a:endParaRPr>
          </a:p>
          <a:p>
            <a:pPr algn="just">
              <a:lnSpc>
                <a:spcPct val="200000"/>
              </a:lnSpc>
              <a:spcBef>
                <a:spcPts val="800"/>
              </a:spcBef>
              <a:buClr>
                <a:schemeClr val="dk2"/>
              </a:buClr>
              <a:buSzPts val="1100"/>
            </a:pPr>
            <a:endParaRPr sz="2400" dirty="0">
              <a:solidFill>
                <a:srgbClr val="FFFFFF"/>
              </a:solidFill>
              <a:latin typeface="Arial"/>
              <a:ea typeface="Arial"/>
              <a:cs typeface="Arial"/>
              <a:sym typeface="Arial"/>
            </a:endParaRPr>
          </a:p>
          <a:p>
            <a:pPr>
              <a:spcBef>
                <a:spcPts val="800"/>
              </a:spcBef>
            </a:pPr>
            <a:endParaRPr sz="2400" dirty="0">
              <a:solidFill>
                <a:srgbClr val="FFFFFF"/>
              </a:solidFill>
            </a:endParaRPr>
          </a:p>
          <a:p>
            <a:pPr>
              <a:spcBef>
                <a:spcPts val="1333"/>
              </a:spcBef>
              <a:buClr>
                <a:schemeClr val="dk2"/>
              </a:buClr>
              <a:buSzPts val="1100"/>
            </a:pPr>
            <a:endParaRPr sz="2400" dirty="0"/>
          </a:p>
          <a:p>
            <a:pPr>
              <a:spcBef>
                <a:spcPts val="1333"/>
              </a:spcBef>
              <a:spcAft>
                <a:spcPts val="1333"/>
              </a:spcAft>
              <a:buClr>
                <a:schemeClr val="dk2"/>
              </a:buClr>
              <a:buSzPts val="1100"/>
            </a:pPr>
            <a:endParaRPr sz="2400" dirty="0"/>
          </a:p>
        </p:txBody>
      </p:sp>
      <p:sp>
        <p:nvSpPr>
          <p:cNvPr id="226" name="Google Shape;226;p24"/>
          <p:cNvSpPr txBox="1"/>
          <p:nvPr/>
        </p:nvSpPr>
        <p:spPr>
          <a:xfrm>
            <a:off x="629467" y="1879512"/>
            <a:ext cx="5501200" cy="4738487"/>
          </a:xfrm>
          <a:prstGeom prst="rect">
            <a:avLst/>
          </a:prstGeom>
          <a:noFill/>
          <a:ln>
            <a:noFill/>
          </a:ln>
        </p:spPr>
        <p:txBody>
          <a:bodyPr spcFirstLastPara="1" wrap="square" lIns="121900" tIns="121900" rIns="121900" bIns="121900" anchor="t" anchorCtr="0">
            <a:noAutofit/>
          </a:bodyPr>
          <a:lstStyle/>
          <a:p>
            <a:pPr algn="just">
              <a:buClr>
                <a:srgbClr val="000000"/>
              </a:buClr>
              <a:buSzPts val="2200"/>
            </a:pPr>
            <a:r>
              <a:rPr lang="en" sz="2933" b="1" dirty="0">
                <a:latin typeface="Lato"/>
                <a:ea typeface="Lato"/>
                <a:cs typeface="Lato"/>
                <a:sym typeface="Lato"/>
              </a:rPr>
              <a:t>¿Qué es un Proyecto?</a:t>
            </a:r>
            <a:endParaRPr sz="2933" b="1" dirty="0">
              <a:latin typeface="Lato"/>
              <a:ea typeface="Lato"/>
              <a:cs typeface="Lato"/>
              <a:sym typeface="Lato"/>
            </a:endParaRPr>
          </a:p>
          <a:p>
            <a:pPr algn="just">
              <a:buClr>
                <a:srgbClr val="000000"/>
              </a:buClr>
              <a:buSzPts val="2200"/>
            </a:pPr>
            <a:endParaRPr sz="2933" dirty="0">
              <a:latin typeface="Lato"/>
              <a:ea typeface="Lato"/>
              <a:cs typeface="Lato"/>
              <a:sym typeface="Lato"/>
            </a:endParaRPr>
          </a:p>
          <a:p>
            <a:pPr algn="just">
              <a:buClr>
                <a:srgbClr val="000000"/>
              </a:buClr>
              <a:buSzPts val="2200"/>
            </a:pPr>
            <a:r>
              <a:rPr lang="en" sz="2933" dirty="0">
                <a:latin typeface="Lato"/>
                <a:ea typeface="Lato"/>
                <a:cs typeface="Lato"/>
                <a:sym typeface="Lato"/>
              </a:rPr>
              <a:t>Un proyecto es un esfuerzo que se lleva a cabo en un tiempo determinado, para lograr el objetivo específico de crear un servicio o producto único, mediante la realización de una serie de tareas y el uso efectivo de recursos.</a:t>
            </a:r>
            <a:endParaRPr sz="2933" dirty="0">
              <a:latin typeface="Lato"/>
              <a:ea typeface="Lato"/>
              <a:cs typeface="Lato"/>
              <a:sym typeface="Lato"/>
            </a:endParaRPr>
          </a:p>
        </p:txBody>
      </p:sp>
      <p:pic>
        <p:nvPicPr>
          <p:cNvPr id="227" name="Google Shape;227;p24"/>
          <p:cNvPicPr preferRelativeResize="0"/>
          <p:nvPr/>
        </p:nvPicPr>
        <p:blipFill rotWithShape="1">
          <a:blip r:embed="rId3">
            <a:alphaModFix/>
          </a:blip>
          <a:srcRect/>
          <a:stretch/>
        </p:blipFill>
        <p:spPr>
          <a:xfrm>
            <a:off x="6412333" y="2712201"/>
            <a:ext cx="5589435" cy="2523000"/>
          </a:xfrm>
          <a:prstGeom prst="rect">
            <a:avLst/>
          </a:prstGeom>
          <a:noFill/>
          <a:ln>
            <a:noFill/>
          </a:ln>
        </p:spPr>
      </p:pic>
      <p:pic>
        <p:nvPicPr>
          <p:cNvPr id="5" name="Imagen 4"/>
          <p:cNvPicPr>
            <a:picLocks noChangeAspect="1"/>
          </p:cNvPicPr>
          <p:nvPr/>
        </p:nvPicPr>
        <p:blipFill>
          <a:blip r:embed="rId4"/>
          <a:stretch>
            <a:fillRect/>
          </a:stretch>
        </p:blipFill>
        <p:spPr>
          <a:xfrm>
            <a:off x="-1" y="2973"/>
            <a:ext cx="12192001" cy="946703"/>
          </a:xfrm>
          <a:prstGeom prst="rect">
            <a:avLst/>
          </a:prstGeom>
        </p:spPr>
      </p:pic>
    </p:spTree>
    <p:extLst>
      <p:ext uri="{BB962C8B-B14F-4D97-AF65-F5344CB8AC3E}">
        <p14:creationId xmlns:p14="http://schemas.microsoft.com/office/powerpoint/2010/main" val="34355465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5"/>
          <p:cNvSpPr txBox="1">
            <a:spLocks noGrp="1"/>
          </p:cNvSpPr>
          <p:nvPr>
            <p:ph type="title"/>
          </p:nvPr>
        </p:nvSpPr>
        <p:spPr>
          <a:xfrm>
            <a:off x="347800" y="991812"/>
            <a:ext cx="11496400" cy="6098800"/>
          </a:xfrm>
          <a:prstGeom prst="rect">
            <a:avLst/>
          </a:prstGeom>
          <a:noFill/>
          <a:ln>
            <a:noFill/>
          </a:ln>
        </p:spPr>
        <p:txBody>
          <a:bodyPr spcFirstLastPara="1" vert="horz" wrap="square" lIns="121900" tIns="121900" rIns="121900" bIns="121900" rtlCol="0" anchor="t" anchorCtr="0">
            <a:noAutofit/>
          </a:bodyPr>
          <a:lstStyle/>
          <a:p>
            <a:r>
              <a:rPr lang="en" sz="4800" dirty="0">
                <a:solidFill>
                  <a:schemeClr val="accent5"/>
                </a:solidFill>
              </a:rPr>
              <a:t>4. Aprendizaje Basado en Problemas</a:t>
            </a:r>
            <a:endParaRPr sz="3200" dirty="0"/>
          </a:p>
          <a:p>
            <a:pPr algn="just">
              <a:lnSpc>
                <a:spcPct val="115000"/>
              </a:lnSpc>
              <a:buClr>
                <a:schemeClr val="dk2"/>
              </a:buClr>
              <a:buSzPts val="1100"/>
            </a:pPr>
            <a:endParaRPr sz="2400" dirty="0">
              <a:solidFill>
                <a:srgbClr val="FFFFFF"/>
              </a:solidFill>
              <a:latin typeface="Arial"/>
              <a:ea typeface="Arial"/>
              <a:cs typeface="Arial"/>
              <a:sym typeface="Arial"/>
            </a:endParaRPr>
          </a:p>
          <a:p>
            <a:pPr algn="just">
              <a:lnSpc>
                <a:spcPct val="115000"/>
              </a:lnSpc>
              <a:spcBef>
                <a:spcPts val="800"/>
              </a:spcBef>
              <a:buClr>
                <a:schemeClr val="dk2"/>
              </a:buClr>
              <a:buSzPts val="1100"/>
            </a:pPr>
            <a:endParaRPr sz="2400" dirty="0">
              <a:solidFill>
                <a:srgbClr val="FFFFFF"/>
              </a:solidFill>
              <a:latin typeface="Arial"/>
              <a:ea typeface="Arial"/>
              <a:cs typeface="Arial"/>
              <a:sym typeface="Arial"/>
            </a:endParaRPr>
          </a:p>
          <a:p>
            <a:pPr algn="just">
              <a:lnSpc>
                <a:spcPct val="115000"/>
              </a:lnSpc>
              <a:spcBef>
                <a:spcPts val="800"/>
              </a:spcBef>
              <a:buClr>
                <a:schemeClr val="dk2"/>
              </a:buClr>
              <a:buSzPts val="1100"/>
            </a:pPr>
            <a:endParaRPr sz="2400" dirty="0">
              <a:solidFill>
                <a:srgbClr val="FFFFFF"/>
              </a:solidFill>
              <a:latin typeface="Arial"/>
              <a:ea typeface="Arial"/>
              <a:cs typeface="Arial"/>
              <a:sym typeface="Arial"/>
            </a:endParaRPr>
          </a:p>
          <a:p>
            <a:pPr algn="just">
              <a:lnSpc>
                <a:spcPct val="200000"/>
              </a:lnSpc>
              <a:spcBef>
                <a:spcPts val="800"/>
              </a:spcBef>
              <a:buClr>
                <a:schemeClr val="dk2"/>
              </a:buClr>
              <a:buSzPts val="1100"/>
            </a:pPr>
            <a:endParaRPr sz="2400" dirty="0">
              <a:solidFill>
                <a:srgbClr val="FFFFFF"/>
              </a:solidFill>
              <a:latin typeface="Arial"/>
              <a:ea typeface="Arial"/>
              <a:cs typeface="Arial"/>
              <a:sym typeface="Arial"/>
            </a:endParaRPr>
          </a:p>
          <a:p>
            <a:pPr algn="just">
              <a:lnSpc>
                <a:spcPct val="200000"/>
              </a:lnSpc>
              <a:spcBef>
                <a:spcPts val="800"/>
              </a:spcBef>
              <a:buClr>
                <a:schemeClr val="dk2"/>
              </a:buClr>
              <a:buSzPts val="1100"/>
            </a:pPr>
            <a:endParaRPr sz="2400" dirty="0">
              <a:solidFill>
                <a:srgbClr val="FFFFFF"/>
              </a:solidFill>
              <a:latin typeface="Arial"/>
              <a:ea typeface="Arial"/>
              <a:cs typeface="Arial"/>
              <a:sym typeface="Arial"/>
            </a:endParaRPr>
          </a:p>
          <a:p>
            <a:pPr>
              <a:spcBef>
                <a:spcPts val="800"/>
              </a:spcBef>
            </a:pPr>
            <a:endParaRPr sz="2400" dirty="0">
              <a:solidFill>
                <a:srgbClr val="FFFFFF"/>
              </a:solidFill>
            </a:endParaRPr>
          </a:p>
          <a:p>
            <a:pPr>
              <a:spcBef>
                <a:spcPts val="1333"/>
              </a:spcBef>
              <a:buClr>
                <a:schemeClr val="dk2"/>
              </a:buClr>
              <a:buSzPts val="1100"/>
            </a:pPr>
            <a:endParaRPr sz="2400" dirty="0"/>
          </a:p>
          <a:p>
            <a:pPr>
              <a:spcBef>
                <a:spcPts val="1333"/>
              </a:spcBef>
              <a:spcAft>
                <a:spcPts val="1333"/>
              </a:spcAft>
              <a:buClr>
                <a:schemeClr val="dk2"/>
              </a:buClr>
              <a:buSzPts val="1100"/>
            </a:pPr>
            <a:endParaRPr sz="2400" dirty="0"/>
          </a:p>
        </p:txBody>
      </p:sp>
      <p:sp>
        <p:nvSpPr>
          <p:cNvPr id="233" name="Google Shape;233;p25"/>
          <p:cNvSpPr txBox="1"/>
          <p:nvPr/>
        </p:nvSpPr>
        <p:spPr>
          <a:xfrm>
            <a:off x="594996" y="2031022"/>
            <a:ext cx="11249200" cy="5301200"/>
          </a:xfrm>
          <a:prstGeom prst="rect">
            <a:avLst/>
          </a:prstGeom>
          <a:noFill/>
          <a:ln>
            <a:noFill/>
          </a:ln>
        </p:spPr>
        <p:txBody>
          <a:bodyPr spcFirstLastPara="1" wrap="square" lIns="121900" tIns="121900" rIns="121900" bIns="121900" anchor="t" anchorCtr="0">
            <a:noAutofit/>
          </a:bodyPr>
          <a:lstStyle/>
          <a:p>
            <a:pPr>
              <a:buClr>
                <a:srgbClr val="000000"/>
              </a:buClr>
              <a:buSzPts val="2200"/>
            </a:pPr>
            <a:endParaRPr lang="en" sz="2933" dirty="0">
              <a:latin typeface="Lato"/>
              <a:ea typeface="Lato"/>
              <a:cs typeface="Lato"/>
              <a:sym typeface="Lato"/>
            </a:endParaRPr>
          </a:p>
          <a:p>
            <a:pPr>
              <a:buClr>
                <a:srgbClr val="000000"/>
              </a:buClr>
              <a:buSzPts val="2200"/>
            </a:pPr>
            <a:endParaRPr lang="en" sz="2933" dirty="0">
              <a:latin typeface="Lato"/>
              <a:ea typeface="Lato"/>
              <a:cs typeface="Lato"/>
              <a:sym typeface="Lato"/>
            </a:endParaRPr>
          </a:p>
          <a:p>
            <a:pPr>
              <a:buClr>
                <a:srgbClr val="000000"/>
              </a:buClr>
              <a:buSzPts val="2200"/>
            </a:pPr>
            <a:r>
              <a:rPr lang="en" sz="2933" dirty="0">
                <a:latin typeface="Lato"/>
                <a:ea typeface="Lato"/>
                <a:cs typeface="Lato"/>
                <a:sym typeface="Lato"/>
              </a:rPr>
              <a:t>Que es el BPL</a:t>
            </a:r>
          </a:p>
          <a:p>
            <a:pPr>
              <a:buClr>
                <a:srgbClr val="000000"/>
              </a:buClr>
              <a:buSzPts val="2200"/>
            </a:pPr>
            <a:endParaRPr sz="2933" dirty="0">
              <a:latin typeface="Lato"/>
              <a:ea typeface="Lato"/>
              <a:cs typeface="Lato"/>
              <a:sym typeface="Lato"/>
            </a:endParaRPr>
          </a:p>
          <a:p>
            <a:pPr>
              <a:lnSpc>
                <a:spcPct val="150000"/>
              </a:lnSpc>
              <a:buClr>
                <a:srgbClr val="000000"/>
              </a:buClr>
              <a:buSzPts val="2200"/>
            </a:pPr>
            <a:r>
              <a:rPr lang="en" sz="2933" dirty="0">
                <a:latin typeface="Lato"/>
                <a:ea typeface="Lato"/>
                <a:cs typeface="Lato"/>
                <a:sym typeface="Lato"/>
              </a:rPr>
              <a:t>Es un enfoque educativo orientado al aprendizaje y a la instrucción en el que los alumnos abordan problemas en grupos pequeños y bajo la supervisión de un tutor</a:t>
            </a:r>
            <a:r>
              <a:rPr lang="en" sz="2400" dirty="0">
                <a:latin typeface="Lato"/>
                <a:ea typeface="Lato"/>
                <a:cs typeface="Lato"/>
                <a:sym typeface="Lato"/>
              </a:rPr>
              <a:t>.</a:t>
            </a:r>
            <a:endParaRPr sz="2400" dirty="0">
              <a:latin typeface="Lato"/>
              <a:ea typeface="Lato"/>
              <a:cs typeface="Lato"/>
              <a:sym typeface="Lato"/>
            </a:endParaRPr>
          </a:p>
          <a:p>
            <a:pPr>
              <a:lnSpc>
                <a:spcPct val="150000"/>
              </a:lnSpc>
              <a:buClr>
                <a:srgbClr val="000000"/>
              </a:buClr>
              <a:buSzPts val="1800"/>
            </a:pPr>
            <a:endParaRPr sz="2400" b="1" dirty="0">
              <a:solidFill>
                <a:srgbClr val="FFD966"/>
              </a:solidFill>
              <a:latin typeface="Lato"/>
              <a:ea typeface="Lato"/>
              <a:cs typeface="Lato"/>
              <a:sym typeface="Lato"/>
            </a:endParaRPr>
          </a:p>
          <a:p>
            <a:pPr>
              <a:buClr>
                <a:srgbClr val="000000"/>
              </a:buClr>
              <a:buSzPts val="1800"/>
            </a:pPr>
            <a:endParaRPr sz="2400" b="1" dirty="0">
              <a:solidFill>
                <a:srgbClr val="FFD966"/>
              </a:solidFill>
              <a:latin typeface="Lato"/>
              <a:ea typeface="Lato"/>
              <a:cs typeface="Lato"/>
              <a:sym typeface="Lato"/>
            </a:endParaRPr>
          </a:p>
          <a:p>
            <a:pPr>
              <a:buClr>
                <a:srgbClr val="000000"/>
              </a:buClr>
              <a:buSzPts val="1800"/>
            </a:pPr>
            <a:endParaRPr sz="2400" dirty="0">
              <a:solidFill>
                <a:srgbClr val="FFD966"/>
              </a:solidFill>
              <a:latin typeface="Lato"/>
              <a:ea typeface="Lato"/>
              <a:cs typeface="Lato"/>
              <a:sym typeface="Lato"/>
            </a:endParaRPr>
          </a:p>
        </p:txBody>
      </p:sp>
      <p:pic>
        <p:nvPicPr>
          <p:cNvPr id="234" name="Google Shape;234;p25"/>
          <p:cNvPicPr preferRelativeResize="0"/>
          <p:nvPr/>
        </p:nvPicPr>
        <p:blipFill rotWithShape="1">
          <a:blip r:embed="rId3">
            <a:alphaModFix/>
          </a:blip>
          <a:srcRect/>
          <a:stretch/>
        </p:blipFill>
        <p:spPr>
          <a:xfrm>
            <a:off x="8454196" y="5115401"/>
            <a:ext cx="3390000" cy="1508900"/>
          </a:xfrm>
          <a:prstGeom prst="rect">
            <a:avLst/>
          </a:prstGeom>
          <a:noFill/>
          <a:ln>
            <a:noFill/>
          </a:ln>
        </p:spPr>
      </p:pic>
      <p:pic>
        <p:nvPicPr>
          <p:cNvPr id="5" name="Imagen 4"/>
          <p:cNvPicPr>
            <a:picLocks noChangeAspect="1"/>
          </p:cNvPicPr>
          <p:nvPr/>
        </p:nvPicPr>
        <p:blipFill>
          <a:blip r:embed="rId4"/>
          <a:stretch>
            <a:fillRect/>
          </a:stretch>
        </p:blipFill>
        <p:spPr>
          <a:xfrm>
            <a:off x="-1" y="2973"/>
            <a:ext cx="12192001" cy="946703"/>
          </a:xfrm>
          <a:prstGeom prst="rect">
            <a:avLst/>
          </a:prstGeom>
        </p:spPr>
      </p:pic>
    </p:spTree>
    <p:extLst>
      <p:ext uri="{BB962C8B-B14F-4D97-AF65-F5344CB8AC3E}">
        <p14:creationId xmlns:p14="http://schemas.microsoft.com/office/powerpoint/2010/main" val="2551330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9788" y="1043551"/>
            <a:ext cx="10515600" cy="1325563"/>
          </a:xfrm>
        </p:spPr>
        <p:txBody>
          <a:bodyPr/>
          <a:lstStyle/>
          <a:p>
            <a:r>
              <a:rPr lang="es-AR" dirty="0">
                <a:solidFill>
                  <a:srgbClr val="0070C0"/>
                </a:solidFill>
              </a:rPr>
              <a:t>4. Aprendizaje Basado en Problema</a:t>
            </a:r>
          </a:p>
        </p:txBody>
      </p:sp>
      <p:sp>
        <p:nvSpPr>
          <p:cNvPr id="3" name="Marcador de texto 2"/>
          <p:cNvSpPr>
            <a:spLocks noGrp="1"/>
          </p:cNvSpPr>
          <p:nvPr>
            <p:ph type="body" idx="1"/>
          </p:nvPr>
        </p:nvSpPr>
        <p:spPr>
          <a:xfrm>
            <a:off x="265472" y="2359589"/>
            <a:ext cx="5732104" cy="823912"/>
          </a:xfrm>
          <a:solidFill>
            <a:schemeClr val="accent1">
              <a:lumMod val="20000"/>
              <a:lumOff val="80000"/>
            </a:schemeClr>
          </a:solidFill>
        </p:spPr>
        <p:txBody>
          <a:bodyPr/>
          <a:lstStyle/>
          <a:p>
            <a:r>
              <a:rPr lang="es-AR" dirty="0"/>
              <a:t>ABP  (PBL)</a:t>
            </a:r>
          </a:p>
        </p:txBody>
      </p:sp>
      <p:sp>
        <p:nvSpPr>
          <p:cNvPr id="4" name="Marcador de contenido 3"/>
          <p:cNvSpPr>
            <a:spLocks noGrp="1"/>
          </p:cNvSpPr>
          <p:nvPr>
            <p:ph sz="half" idx="2"/>
          </p:nvPr>
        </p:nvSpPr>
        <p:spPr>
          <a:xfrm>
            <a:off x="265472" y="3183501"/>
            <a:ext cx="5732104" cy="3684588"/>
          </a:xfrm>
          <a:solidFill>
            <a:schemeClr val="accent1">
              <a:lumMod val="40000"/>
              <a:lumOff val="60000"/>
            </a:schemeClr>
          </a:solidFill>
        </p:spPr>
        <p:txBody>
          <a:bodyPr>
            <a:normAutofit/>
          </a:bodyPr>
          <a:lstStyle/>
          <a:p>
            <a:pPr marL="0" indent="0">
              <a:buNone/>
            </a:pPr>
            <a:endParaRPr lang="es-AR" dirty="0"/>
          </a:p>
          <a:p>
            <a:pPr marL="0" indent="0">
              <a:buNone/>
            </a:pPr>
            <a:r>
              <a:rPr lang="es-AR" dirty="0"/>
              <a:t>En el ABP, se comienza por la presentación de un problema, que puede tener la forma de un caso. Se utiliza el modelo de preguntas o de los 7 pasos y el resultado no implica la necesaria presentación de un producto, sino solucionar la cuestión planteada. </a:t>
            </a:r>
          </a:p>
          <a:p>
            <a:endParaRPr lang="es-AR" dirty="0"/>
          </a:p>
        </p:txBody>
      </p:sp>
      <p:sp>
        <p:nvSpPr>
          <p:cNvPr id="5" name="Marcador de texto 4"/>
          <p:cNvSpPr>
            <a:spLocks noGrp="1"/>
          </p:cNvSpPr>
          <p:nvPr>
            <p:ph type="body" sz="quarter" idx="3"/>
          </p:nvPr>
        </p:nvSpPr>
        <p:spPr>
          <a:xfrm>
            <a:off x="6172199" y="2359589"/>
            <a:ext cx="5818239" cy="823912"/>
          </a:xfrm>
          <a:solidFill>
            <a:schemeClr val="accent5">
              <a:lumMod val="75000"/>
            </a:schemeClr>
          </a:solidFill>
        </p:spPr>
        <p:txBody>
          <a:bodyPr/>
          <a:lstStyle/>
          <a:p>
            <a:r>
              <a:rPr lang="es-AR" dirty="0">
                <a:solidFill>
                  <a:schemeClr val="bg1"/>
                </a:solidFill>
              </a:rPr>
              <a:t>AOP (POL)</a:t>
            </a:r>
          </a:p>
        </p:txBody>
      </p:sp>
      <p:sp>
        <p:nvSpPr>
          <p:cNvPr id="6" name="Marcador de contenido 5"/>
          <p:cNvSpPr>
            <a:spLocks noGrp="1"/>
          </p:cNvSpPr>
          <p:nvPr>
            <p:ph sz="quarter" idx="4"/>
          </p:nvPr>
        </p:nvSpPr>
        <p:spPr>
          <a:xfrm>
            <a:off x="6172199" y="3183501"/>
            <a:ext cx="5818239" cy="3684588"/>
          </a:xfrm>
          <a:solidFill>
            <a:schemeClr val="accent5">
              <a:lumMod val="50000"/>
            </a:schemeClr>
          </a:solidFill>
        </p:spPr>
        <p:txBody>
          <a:bodyPr/>
          <a:lstStyle/>
          <a:p>
            <a:pPr marL="0" indent="0">
              <a:buNone/>
            </a:pPr>
            <a:endParaRPr lang="es-AR" dirty="0">
              <a:solidFill>
                <a:schemeClr val="bg1"/>
              </a:solidFill>
            </a:endParaRPr>
          </a:p>
          <a:p>
            <a:pPr marL="0" indent="0">
              <a:buNone/>
            </a:pPr>
            <a:r>
              <a:rPr lang="es-AR" dirty="0">
                <a:solidFill>
                  <a:schemeClr val="bg1"/>
                </a:solidFill>
              </a:rPr>
              <a:t>El AOP sí que supone la creación de un producto final tangible, que siempre suele estar vinculado al mundo real, mientras que PBL puede implicar una situación ficticia o una simulación</a:t>
            </a:r>
          </a:p>
        </p:txBody>
      </p:sp>
      <p:pic>
        <p:nvPicPr>
          <p:cNvPr id="7" name="Imagen 6"/>
          <p:cNvPicPr>
            <a:picLocks noChangeAspect="1"/>
          </p:cNvPicPr>
          <p:nvPr/>
        </p:nvPicPr>
        <p:blipFill>
          <a:blip r:embed="rId2"/>
          <a:stretch>
            <a:fillRect/>
          </a:stretch>
        </p:blipFill>
        <p:spPr>
          <a:xfrm>
            <a:off x="-1" y="2973"/>
            <a:ext cx="12192001" cy="946703"/>
          </a:xfrm>
          <a:prstGeom prst="rect">
            <a:avLst/>
          </a:prstGeom>
        </p:spPr>
      </p:pic>
      <p:pic>
        <p:nvPicPr>
          <p:cNvPr id="8" name="Google Shape;239;p26"/>
          <p:cNvPicPr preferRelativeResize="0"/>
          <p:nvPr/>
        </p:nvPicPr>
        <p:blipFill rotWithShape="1">
          <a:blip r:embed="rId3">
            <a:alphaModFix/>
          </a:blip>
          <a:srcRect/>
          <a:stretch/>
        </p:blipFill>
        <p:spPr>
          <a:xfrm>
            <a:off x="9174754" y="1019062"/>
            <a:ext cx="2815684" cy="1246652"/>
          </a:xfrm>
          <a:prstGeom prst="rect">
            <a:avLst/>
          </a:prstGeom>
          <a:noFill/>
          <a:ln>
            <a:noFill/>
          </a:ln>
        </p:spPr>
      </p:pic>
    </p:spTree>
    <p:extLst>
      <p:ext uri="{BB962C8B-B14F-4D97-AF65-F5344CB8AC3E}">
        <p14:creationId xmlns:p14="http://schemas.microsoft.com/office/powerpoint/2010/main" val="37281364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7"/>
          <p:cNvSpPr txBox="1">
            <a:spLocks noGrp="1"/>
          </p:cNvSpPr>
          <p:nvPr>
            <p:ph type="title"/>
          </p:nvPr>
        </p:nvSpPr>
        <p:spPr>
          <a:xfrm>
            <a:off x="347800" y="1076632"/>
            <a:ext cx="11496400" cy="5750416"/>
          </a:xfrm>
          <a:prstGeom prst="rect">
            <a:avLst/>
          </a:prstGeom>
          <a:noFill/>
          <a:ln>
            <a:noFill/>
          </a:ln>
        </p:spPr>
        <p:txBody>
          <a:bodyPr spcFirstLastPara="1" vert="horz" wrap="square" lIns="121900" tIns="121900" rIns="121900" bIns="121900" rtlCol="0" anchor="t" anchorCtr="0">
            <a:noAutofit/>
          </a:bodyPr>
          <a:lstStyle/>
          <a:p>
            <a:r>
              <a:rPr lang="en" sz="4800" dirty="0">
                <a:solidFill>
                  <a:schemeClr val="accent5"/>
                </a:solidFill>
              </a:rPr>
              <a:t>5. Clase invertida</a:t>
            </a:r>
            <a:endParaRPr sz="3200" dirty="0"/>
          </a:p>
          <a:p>
            <a:pPr algn="just">
              <a:lnSpc>
                <a:spcPct val="115000"/>
              </a:lnSpc>
              <a:buClr>
                <a:schemeClr val="dk2"/>
              </a:buClr>
              <a:buSzPts val="1100"/>
            </a:pPr>
            <a:endParaRPr sz="2400" dirty="0">
              <a:solidFill>
                <a:srgbClr val="FFFFFF"/>
              </a:solidFill>
              <a:latin typeface="Arial"/>
              <a:ea typeface="Arial"/>
              <a:cs typeface="Arial"/>
              <a:sym typeface="Arial"/>
            </a:endParaRPr>
          </a:p>
          <a:p>
            <a:pPr algn="just">
              <a:lnSpc>
                <a:spcPct val="115000"/>
              </a:lnSpc>
              <a:spcBef>
                <a:spcPts val="800"/>
              </a:spcBef>
              <a:buClr>
                <a:schemeClr val="dk2"/>
              </a:buClr>
              <a:buSzPts val="1100"/>
            </a:pPr>
            <a:endParaRPr sz="2400" dirty="0">
              <a:solidFill>
                <a:srgbClr val="FFFFFF"/>
              </a:solidFill>
              <a:latin typeface="Arial"/>
              <a:ea typeface="Arial"/>
              <a:cs typeface="Arial"/>
              <a:sym typeface="Arial"/>
            </a:endParaRPr>
          </a:p>
          <a:p>
            <a:pPr algn="just">
              <a:lnSpc>
                <a:spcPct val="115000"/>
              </a:lnSpc>
              <a:spcBef>
                <a:spcPts val="800"/>
              </a:spcBef>
              <a:buClr>
                <a:schemeClr val="dk2"/>
              </a:buClr>
              <a:buSzPts val="1100"/>
            </a:pPr>
            <a:endParaRPr sz="2400" dirty="0">
              <a:solidFill>
                <a:srgbClr val="FFFFFF"/>
              </a:solidFill>
              <a:latin typeface="Arial"/>
              <a:ea typeface="Arial"/>
              <a:cs typeface="Arial"/>
              <a:sym typeface="Arial"/>
            </a:endParaRPr>
          </a:p>
          <a:p>
            <a:pPr algn="just">
              <a:lnSpc>
                <a:spcPct val="200000"/>
              </a:lnSpc>
              <a:spcBef>
                <a:spcPts val="800"/>
              </a:spcBef>
              <a:buClr>
                <a:schemeClr val="dk2"/>
              </a:buClr>
              <a:buSzPts val="1100"/>
            </a:pPr>
            <a:endParaRPr sz="2400" dirty="0">
              <a:solidFill>
                <a:srgbClr val="FFFFFF"/>
              </a:solidFill>
              <a:latin typeface="Arial"/>
              <a:ea typeface="Arial"/>
              <a:cs typeface="Arial"/>
              <a:sym typeface="Arial"/>
            </a:endParaRPr>
          </a:p>
          <a:p>
            <a:pPr algn="just">
              <a:lnSpc>
                <a:spcPct val="200000"/>
              </a:lnSpc>
              <a:spcBef>
                <a:spcPts val="800"/>
              </a:spcBef>
              <a:buClr>
                <a:schemeClr val="dk2"/>
              </a:buClr>
              <a:buSzPts val="1100"/>
            </a:pPr>
            <a:endParaRPr sz="2400" dirty="0">
              <a:solidFill>
                <a:srgbClr val="FFFFFF"/>
              </a:solidFill>
              <a:latin typeface="Arial"/>
              <a:ea typeface="Arial"/>
              <a:cs typeface="Arial"/>
              <a:sym typeface="Arial"/>
            </a:endParaRPr>
          </a:p>
          <a:p>
            <a:pPr>
              <a:spcBef>
                <a:spcPts val="800"/>
              </a:spcBef>
            </a:pPr>
            <a:endParaRPr sz="2400" dirty="0">
              <a:solidFill>
                <a:srgbClr val="FFFFFF"/>
              </a:solidFill>
            </a:endParaRPr>
          </a:p>
          <a:p>
            <a:pPr>
              <a:spcBef>
                <a:spcPts val="1333"/>
              </a:spcBef>
              <a:buClr>
                <a:schemeClr val="dk2"/>
              </a:buClr>
              <a:buSzPts val="1100"/>
            </a:pPr>
            <a:endParaRPr sz="2400" dirty="0"/>
          </a:p>
          <a:p>
            <a:pPr>
              <a:spcBef>
                <a:spcPts val="1333"/>
              </a:spcBef>
              <a:spcAft>
                <a:spcPts val="1333"/>
              </a:spcAft>
              <a:buClr>
                <a:schemeClr val="dk2"/>
              </a:buClr>
              <a:buSzPts val="1100"/>
            </a:pPr>
            <a:endParaRPr sz="2400" dirty="0"/>
          </a:p>
        </p:txBody>
      </p:sp>
      <p:sp>
        <p:nvSpPr>
          <p:cNvPr id="248" name="Google Shape;248;p27"/>
          <p:cNvSpPr txBox="1"/>
          <p:nvPr/>
        </p:nvSpPr>
        <p:spPr>
          <a:xfrm>
            <a:off x="471399" y="1972035"/>
            <a:ext cx="11249200" cy="4309200"/>
          </a:xfrm>
          <a:prstGeom prst="rect">
            <a:avLst/>
          </a:prstGeom>
          <a:noFill/>
          <a:ln>
            <a:noFill/>
          </a:ln>
        </p:spPr>
        <p:txBody>
          <a:bodyPr spcFirstLastPara="1" wrap="square" lIns="121900" tIns="121900" rIns="121900" bIns="121900" anchor="t" anchorCtr="0">
            <a:noAutofit/>
          </a:bodyPr>
          <a:lstStyle/>
          <a:p>
            <a:pPr algn="just">
              <a:lnSpc>
                <a:spcPct val="125000"/>
              </a:lnSpc>
              <a:buClr>
                <a:srgbClr val="000000"/>
              </a:buClr>
              <a:buSzPts val="2200"/>
            </a:pPr>
            <a:r>
              <a:rPr lang="en" sz="2933" dirty="0">
                <a:latin typeface="Lato"/>
                <a:ea typeface="Lato"/>
                <a:cs typeface="Lato"/>
                <a:sym typeface="Lato"/>
              </a:rPr>
              <a:t>Este modelo pedagógico consiste en transferir aquellas actividades que habitualmente se realizan en el aula y que requieren de habilidades cognitivas de nivel inferior (ver, asimilar, comprender y retener contenidos) fuera del aula, permitiendo así aprovechar la clase y la ayuda del profesor para aquellas tareas que necesitan procesamiento de la información y elaboración del conocimiento.</a:t>
            </a:r>
            <a:endParaRPr sz="2933" dirty="0">
              <a:latin typeface="Lato"/>
              <a:ea typeface="Lato"/>
              <a:cs typeface="Lato"/>
              <a:sym typeface="Lato"/>
            </a:endParaRPr>
          </a:p>
          <a:p>
            <a:pPr>
              <a:lnSpc>
                <a:spcPct val="150000"/>
              </a:lnSpc>
              <a:buClr>
                <a:srgbClr val="000000"/>
              </a:buClr>
              <a:buSzPts val="2200"/>
            </a:pPr>
            <a:endParaRPr sz="2933" dirty="0">
              <a:solidFill>
                <a:srgbClr val="FFD966"/>
              </a:solidFill>
              <a:latin typeface="Lato"/>
              <a:ea typeface="Lato"/>
              <a:cs typeface="Lato"/>
              <a:sym typeface="Lato"/>
            </a:endParaRPr>
          </a:p>
          <a:p>
            <a:pPr>
              <a:buClr>
                <a:srgbClr val="000000"/>
              </a:buClr>
              <a:buSzPts val="2200"/>
            </a:pPr>
            <a:endParaRPr sz="2933" dirty="0">
              <a:solidFill>
                <a:srgbClr val="FFD966"/>
              </a:solidFill>
              <a:latin typeface="Lato"/>
              <a:ea typeface="Lato"/>
              <a:cs typeface="Lato"/>
              <a:sym typeface="Lato"/>
            </a:endParaRPr>
          </a:p>
          <a:p>
            <a:pPr>
              <a:buClr>
                <a:srgbClr val="000000"/>
              </a:buClr>
              <a:buSzPts val="2200"/>
            </a:pPr>
            <a:endParaRPr sz="2933" dirty="0">
              <a:solidFill>
                <a:srgbClr val="FFD966"/>
              </a:solidFill>
              <a:latin typeface="Lato"/>
              <a:ea typeface="Lato"/>
              <a:cs typeface="Lato"/>
              <a:sym typeface="Lato"/>
            </a:endParaRPr>
          </a:p>
        </p:txBody>
      </p:sp>
      <p:pic>
        <p:nvPicPr>
          <p:cNvPr id="249" name="Google Shape;249;p27"/>
          <p:cNvPicPr preferRelativeResize="0"/>
          <p:nvPr/>
        </p:nvPicPr>
        <p:blipFill rotWithShape="1">
          <a:blip r:embed="rId3">
            <a:alphaModFix/>
          </a:blip>
          <a:srcRect/>
          <a:stretch/>
        </p:blipFill>
        <p:spPr>
          <a:xfrm>
            <a:off x="8450698" y="5446015"/>
            <a:ext cx="3393500" cy="1381033"/>
          </a:xfrm>
          <a:prstGeom prst="rect">
            <a:avLst/>
          </a:prstGeom>
          <a:noFill/>
          <a:ln>
            <a:noFill/>
          </a:ln>
        </p:spPr>
      </p:pic>
      <p:pic>
        <p:nvPicPr>
          <p:cNvPr id="5" name="Imagen 4"/>
          <p:cNvPicPr>
            <a:picLocks noChangeAspect="1"/>
          </p:cNvPicPr>
          <p:nvPr/>
        </p:nvPicPr>
        <p:blipFill>
          <a:blip r:embed="rId4"/>
          <a:stretch>
            <a:fillRect/>
          </a:stretch>
        </p:blipFill>
        <p:spPr>
          <a:xfrm>
            <a:off x="-1" y="2973"/>
            <a:ext cx="12192001" cy="946703"/>
          </a:xfrm>
          <a:prstGeom prst="rect">
            <a:avLst/>
          </a:prstGeom>
        </p:spPr>
      </p:pic>
      <p:sp>
        <p:nvSpPr>
          <p:cNvPr id="6" name="CuadroTexto 5"/>
          <p:cNvSpPr txBox="1"/>
          <p:nvPr/>
        </p:nvSpPr>
        <p:spPr>
          <a:xfrm>
            <a:off x="4488425" y="6036218"/>
            <a:ext cx="3215148" cy="461665"/>
          </a:xfrm>
          <a:prstGeom prst="rect">
            <a:avLst/>
          </a:prstGeom>
          <a:solidFill>
            <a:srgbClr val="7DB5BA"/>
          </a:solidFill>
        </p:spPr>
        <p:style>
          <a:lnRef idx="1">
            <a:schemeClr val="accent5"/>
          </a:lnRef>
          <a:fillRef idx="2">
            <a:schemeClr val="accent5"/>
          </a:fillRef>
          <a:effectRef idx="1">
            <a:schemeClr val="accent5"/>
          </a:effectRef>
          <a:fontRef idx="minor">
            <a:schemeClr val="dk1"/>
          </a:fontRef>
        </p:style>
        <p:txBody>
          <a:bodyPr wrap="square" rtlCol="0">
            <a:spAutoFit/>
          </a:bodyPr>
          <a:lstStyle>
            <a:defPPr>
              <a:defRPr lang="en-US"/>
            </a:defPPr>
            <a:lvl1pPr>
              <a:defRPr sz="2400" b="1">
                <a:solidFill>
                  <a:srgbClr val="0070C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es-AR" dirty="0">
                <a:solidFill>
                  <a:schemeClr val="tx1"/>
                </a:solidFill>
                <a:hlinkClick r:id="rId5" action="ppaction://hlinksldjump"/>
              </a:rPr>
              <a:t>Programa</a:t>
            </a:r>
            <a:endParaRPr lang="es-AR" dirty="0">
              <a:solidFill>
                <a:schemeClr val="tx1"/>
              </a:solidFill>
            </a:endParaRPr>
          </a:p>
        </p:txBody>
      </p:sp>
    </p:spTree>
    <p:extLst>
      <p:ext uri="{BB962C8B-B14F-4D97-AF65-F5344CB8AC3E}">
        <p14:creationId xmlns:p14="http://schemas.microsoft.com/office/powerpoint/2010/main" val="1540541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 y="2973"/>
            <a:ext cx="12192001" cy="946703"/>
          </a:xfrm>
          <a:prstGeom prst="rect">
            <a:avLst/>
          </a:prstGeom>
        </p:spPr>
      </p:pic>
    </p:spTree>
    <p:extLst>
      <p:ext uri="{BB962C8B-B14F-4D97-AF65-F5344CB8AC3E}">
        <p14:creationId xmlns:p14="http://schemas.microsoft.com/office/powerpoint/2010/main" val="3086128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 y="2973"/>
            <a:ext cx="12192001" cy="946703"/>
          </a:xfrm>
          <a:prstGeom prst="rect">
            <a:avLst/>
          </a:prstGeom>
        </p:spPr>
      </p:pic>
      <p:pic>
        <p:nvPicPr>
          <p:cNvPr id="2" name="Imagen 1"/>
          <p:cNvPicPr>
            <a:picLocks noChangeAspect="1"/>
          </p:cNvPicPr>
          <p:nvPr/>
        </p:nvPicPr>
        <p:blipFill>
          <a:blip r:embed="rId3"/>
          <a:stretch>
            <a:fillRect/>
          </a:stretch>
        </p:blipFill>
        <p:spPr>
          <a:xfrm>
            <a:off x="40065" y="2128058"/>
            <a:ext cx="12311367" cy="2801389"/>
          </a:xfrm>
          <a:prstGeom prst="rect">
            <a:avLst/>
          </a:prstGeom>
        </p:spPr>
      </p:pic>
      <p:sp>
        <p:nvSpPr>
          <p:cNvPr id="5" name="CuadroTexto 4">
            <a:hlinkClick r:id="rId4" action="ppaction://hlinksldjump"/>
          </p:cNvPr>
          <p:cNvSpPr txBox="1"/>
          <p:nvPr/>
        </p:nvSpPr>
        <p:spPr>
          <a:xfrm>
            <a:off x="4488425" y="5545392"/>
            <a:ext cx="3215148" cy="830997"/>
          </a:xfrm>
          <a:prstGeom prst="rect">
            <a:avLst/>
          </a:prstGeom>
          <a:solidFill>
            <a:srgbClr val="7DB5BA"/>
          </a:solidFill>
        </p:spPr>
        <p:style>
          <a:lnRef idx="1">
            <a:schemeClr val="accent5"/>
          </a:lnRef>
          <a:fillRef idx="2">
            <a:schemeClr val="accent5"/>
          </a:fillRef>
          <a:effectRef idx="1">
            <a:schemeClr val="accent5"/>
          </a:effectRef>
          <a:fontRef idx="minor">
            <a:schemeClr val="dk1"/>
          </a:fontRef>
        </p:style>
        <p:txBody>
          <a:bodyPr wrap="square" rtlCol="0">
            <a:spAutoFit/>
          </a:bodyPr>
          <a:lstStyle>
            <a:defPPr>
              <a:defRPr lang="en-US"/>
            </a:defPPr>
            <a:lvl1pPr>
              <a:defRPr sz="2400" b="1">
                <a:solidFill>
                  <a:srgbClr val="0070C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es-AR" dirty="0">
                <a:solidFill>
                  <a:schemeClr val="tx1"/>
                </a:solidFill>
              </a:rPr>
              <a:t>Resultados de aprendizaje</a:t>
            </a:r>
          </a:p>
        </p:txBody>
      </p:sp>
    </p:spTree>
    <p:extLst>
      <p:ext uri="{BB962C8B-B14F-4D97-AF65-F5344CB8AC3E}">
        <p14:creationId xmlns:p14="http://schemas.microsoft.com/office/powerpoint/2010/main" val="11688770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3" name="Google Shape;143;p26"/>
          <p:cNvSpPr txBox="1">
            <a:spLocks noGrp="1"/>
          </p:cNvSpPr>
          <p:nvPr>
            <p:ph type="title"/>
          </p:nvPr>
        </p:nvSpPr>
        <p:spPr>
          <a:xfrm>
            <a:off x="377467" y="429667"/>
            <a:ext cx="11496400" cy="6180400"/>
          </a:xfrm>
          <a:prstGeom prst="rect">
            <a:avLst/>
          </a:prstGeom>
        </p:spPr>
        <p:txBody>
          <a:bodyPr spcFirstLastPara="1" vert="horz" wrap="square" lIns="121900" tIns="121900" rIns="121900" bIns="121900" rtlCol="0" anchor="t" anchorCtr="0">
            <a:noAutofit/>
          </a:bodyPr>
          <a:lstStyle/>
          <a:p>
            <a:r>
              <a:rPr lang="en" sz="3200" dirty="0"/>
              <a:t>Dimensión formativa.</a:t>
            </a:r>
            <a:endParaRPr sz="3200" dirty="0"/>
          </a:p>
          <a:p>
            <a:endParaRPr sz="3200" dirty="0"/>
          </a:p>
          <a:p>
            <a:r>
              <a:rPr lang="en" sz="3200" dirty="0"/>
              <a:t>La evaluación debe de constituir una oportunidad de aprendizaje y utilizarse no para adivinar o seleccionar a quien posee ciertas competencias, sino para promoverlas en todos los estudiantes. </a:t>
            </a:r>
            <a:endParaRPr sz="3200" dirty="0"/>
          </a:p>
          <a:p>
            <a:endParaRPr dirty="0"/>
          </a:p>
        </p:txBody>
      </p:sp>
      <p:sp>
        <p:nvSpPr>
          <p:cNvPr id="145" name="Google Shape;145;p26"/>
          <p:cNvSpPr txBox="1"/>
          <p:nvPr/>
        </p:nvSpPr>
        <p:spPr>
          <a:xfrm>
            <a:off x="377467" y="1179443"/>
            <a:ext cx="11496400" cy="5430624"/>
          </a:xfrm>
          <a:prstGeom prst="rect">
            <a:avLst/>
          </a:prstGeom>
          <a:noFill/>
          <a:ln>
            <a:noFill/>
          </a:ln>
        </p:spPr>
        <p:txBody>
          <a:bodyPr spcFirstLastPara="1" wrap="square" lIns="121900" tIns="121900" rIns="121900" bIns="121900" anchor="t" anchorCtr="0">
            <a:noAutofit/>
          </a:bodyPr>
          <a:lstStyle/>
          <a:p>
            <a:r>
              <a:rPr lang="en" sz="4800" b="1" dirty="0">
                <a:solidFill>
                  <a:schemeClr val="accent5">
                    <a:lumMod val="50000"/>
                  </a:schemeClr>
                </a:solidFill>
                <a:latin typeface="Raleway"/>
                <a:ea typeface="Raleway"/>
                <a:cs typeface="Raleway"/>
                <a:sym typeface="Raleway"/>
              </a:rPr>
              <a:t>Evaluación:</a:t>
            </a:r>
            <a:endParaRPr lang="es-AR" sz="3200" b="1" dirty="0">
              <a:solidFill>
                <a:schemeClr val="accent5">
                  <a:lumMod val="50000"/>
                </a:schemeClr>
              </a:solidFill>
              <a:latin typeface="Raleway"/>
              <a:ea typeface="Raleway"/>
              <a:cs typeface="Raleway"/>
              <a:sym typeface="Raleway"/>
            </a:endParaRPr>
          </a:p>
          <a:p>
            <a:r>
              <a:rPr lang="en" sz="3200" dirty="0">
                <a:latin typeface="Raleway"/>
                <a:ea typeface="Raleway"/>
                <a:cs typeface="Raleway"/>
                <a:sym typeface="Raleway"/>
              </a:rPr>
              <a:t>En los sistemas educativos se ha privilegiado tradicionalmente la </a:t>
            </a:r>
            <a:r>
              <a:rPr lang="en" sz="3200" b="1" dirty="0">
                <a:latin typeface="Raleway"/>
                <a:ea typeface="Raleway"/>
                <a:cs typeface="Raleway"/>
                <a:sym typeface="Raleway"/>
              </a:rPr>
              <a:t>evaluación del aprendizaje</a:t>
            </a:r>
            <a:r>
              <a:rPr lang="en" sz="3200" dirty="0">
                <a:latin typeface="Raleway"/>
                <a:ea typeface="Raleway"/>
                <a:cs typeface="Raleway"/>
                <a:sym typeface="Raleway"/>
              </a:rPr>
              <a:t>, es decir,</a:t>
            </a:r>
            <a:endParaRPr sz="3200" dirty="0">
              <a:latin typeface="Raleway"/>
              <a:ea typeface="Raleway"/>
              <a:cs typeface="Raleway"/>
              <a:sym typeface="Raleway"/>
            </a:endParaRPr>
          </a:p>
          <a:p>
            <a:r>
              <a:rPr lang="en" sz="3200" dirty="0">
                <a:latin typeface="Raleway"/>
                <a:ea typeface="Raleway"/>
                <a:cs typeface="Raleway"/>
                <a:sym typeface="Raleway"/>
              </a:rPr>
              <a:t>de los resultados finales. </a:t>
            </a:r>
            <a:endParaRPr sz="3200" dirty="0">
              <a:latin typeface="Raleway"/>
              <a:ea typeface="Raleway"/>
              <a:cs typeface="Raleway"/>
              <a:sym typeface="Raleway"/>
            </a:endParaRPr>
          </a:p>
          <a:p>
            <a:endParaRPr sz="3200" dirty="0">
              <a:latin typeface="Raleway"/>
              <a:ea typeface="Raleway"/>
              <a:cs typeface="Raleway"/>
              <a:sym typeface="Raleway"/>
            </a:endParaRPr>
          </a:p>
          <a:p>
            <a:r>
              <a:rPr lang="en" sz="3200" dirty="0">
                <a:latin typeface="Raleway"/>
                <a:ea typeface="Raleway"/>
                <a:cs typeface="Raleway"/>
                <a:sym typeface="Raleway"/>
              </a:rPr>
              <a:t>Por el contrario, la </a:t>
            </a:r>
            <a:r>
              <a:rPr lang="en" sz="3200" b="1" dirty="0">
                <a:latin typeface="Raleway"/>
                <a:ea typeface="Raleway"/>
                <a:cs typeface="Raleway"/>
                <a:sym typeface="Raleway"/>
              </a:rPr>
              <a:t>evaluación para el aprendizaje</a:t>
            </a:r>
            <a:r>
              <a:rPr lang="en" sz="3200" dirty="0">
                <a:latin typeface="Raleway"/>
                <a:ea typeface="Raleway"/>
                <a:cs typeface="Raleway"/>
                <a:sym typeface="Raleway"/>
              </a:rPr>
              <a:t> tiene por finalidad brindarle al estudiante información que le permita mejorar su aprendizaje, así como estimular su persistencia y la confianza en su propia capacidad de superar las dificultades.</a:t>
            </a:r>
            <a:endParaRPr sz="3200" dirty="0">
              <a:latin typeface="Raleway"/>
              <a:ea typeface="Raleway"/>
              <a:cs typeface="Raleway"/>
              <a:sym typeface="Raleway"/>
            </a:endParaRPr>
          </a:p>
          <a:p>
            <a:endParaRPr sz="6400" b="1" dirty="0">
              <a:solidFill>
                <a:srgbClr val="FFFFFF"/>
              </a:solidFill>
              <a:latin typeface="Raleway"/>
              <a:ea typeface="Raleway"/>
              <a:cs typeface="Raleway"/>
              <a:sym typeface="Raleway"/>
            </a:endParaRPr>
          </a:p>
        </p:txBody>
      </p:sp>
      <p:pic>
        <p:nvPicPr>
          <p:cNvPr id="7" name="Imagen 6">
            <a:extLst>
              <a:ext uri="{FF2B5EF4-FFF2-40B4-BE49-F238E27FC236}">
                <a16:creationId xmlns:a16="http://schemas.microsoft.com/office/drawing/2014/main" xmlns="" id="{BCD6B370-2EEE-422A-8232-630BD50F0CD7}"/>
              </a:ext>
            </a:extLst>
          </p:cNvPr>
          <p:cNvPicPr>
            <a:picLocks noChangeAspect="1"/>
          </p:cNvPicPr>
          <p:nvPr/>
        </p:nvPicPr>
        <p:blipFill>
          <a:blip r:embed="rId3"/>
          <a:stretch>
            <a:fillRect/>
          </a:stretch>
        </p:blipFill>
        <p:spPr>
          <a:xfrm>
            <a:off x="-1" y="2973"/>
            <a:ext cx="12192001" cy="946703"/>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7"/>
          <p:cNvSpPr txBox="1">
            <a:spLocks noGrp="1"/>
          </p:cNvSpPr>
          <p:nvPr>
            <p:ph type="title" idx="4294967295"/>
          </p:nvPr>
        </p:nvSpPr>
        <p:spPr>
          <a:xfrm>
            <a:off x="714367" y="949533"/>
            <a:ext cx="10126400" cy="1024000"/>
          </a:xfrm>
          <a:prstGeom prst="rect">
            <a:avLst/>
          </a:prstGeom>
        </p:spPr>
        <p:txBody>
          <a:bodyPr spcFirstLastPara="1" vert="horz" wrap="square" lIns="121900" tIns="121900" rIns="121900" bIns="121900" rtlCol="0" anchor="t" anchorCtr="0">
            <a:noAutofit/>
          </a:bodyPr>
          <a:lstStyle/>
          <a:p>
            <a:pPr>
              <a:spcBef>
                <a:spcPts val="0"/>
              </a:spcBef>
              <a:spcAft>
                <a:spcPts val="2133"/>
              </a:spcAft>
            </a:pPr>
            <a:r>
              <a:rPr lang="en" sz="4800" dirty="0">
                <a:solidFill>
                  <a:schemeClr val="accent5">
                    <a:lumMod val="50000"/>
                  </a:schemeClr>
                </a:solidFill>
              </a:rPr>
              <a:t>Evaluación por competencias</a:t>
            </a:r>
            <a:endParaRPr sz="3200" dirty="0">
              <a:solidFill>
                <a:schemeClr val="accent5">
                  <a:lumMod val="50000"/>
                </a:schemeClr>
              </a:solidFill>
            </a:endParaRPr>
          </a:p>
        </p:txBody>
      </p:sp>
      <p:sp>
        <p:nvSpPr>
          <p:cNvPr id="151" name="Google Shape;151;p27"/>
          <p:cNvSpPr txBox="1">
            <a:spLocks noGrp="1"/>
          </p:cNvSpPr>
          <p:nvPr>
            <p:ph type="title" idx="4294967295"/>
          </p:nvPr>
        </p:nvSpPr>
        <p:spPr>
          <a:xfrm>
            <a:off x="714367" y="1973533"/>
            <a:ext cx="8705200" cy="4090000"/>
          </a:xfrm>
          <a:prstGeom prst="rect">
            <a:avLst/>
          </a:prstGeom>
        </p:spPr>
        <p:txBody>
          <a:bodyPr spcFirstLastPara="1" vert="horz" wrap="square" lIns="121900" tIns="121900" rIns="121900" bIns="121900" rtlCol="0" anchor="t" anchorCtr="0">
            <a:noAutofit/>
          </a:bodyPr>
          <a:lstStyle/>
          <a:p>
            <a:pPr>
              <a:lnSpc>
                <a:spcPct val="115000"/>
              </a:lnSpc>
              <a:spcBef>
                <a:spcPts val="0"/>
              </a:spcBef>
            </a:pPr>
            <a:r>
              <a:rPr lang="en" sz="2400">
                <a:latin typeface="Lato"/>
                <a:ea typeface="Lato"/>
                <a:cs typeface="Lato"/>
                <a:sym typeface="Lato"/>
              </a:rPr>
              <a:t>La evaluación por competencias es un proceso de recogida de evidencias (a través de actividades de aprendizaje) y de formulación de valoraciones sobre la medida y la naturaleza del progreso del estudiante, según unos resultados de aprendizaje esperados. </a:t>
            </a:r>
            <a:endParaRPr sz="2400">
              <a:latin typeface="Lato"/>
              <a:ea typeface="Lato"/>
              <a:cs typeface="Lato"/>
              <a:sym typeface="Lato"/>
            </a:endParaRPr>
          </a:p>
          <a:p>
            <a:pPr>
              <a:lnSpc>
                <a:spcPct val="115000"/>
              </a:lnSpc>
              <a:spcBef>
                <a:spcPts val="2133"/>
              </a:spcBef>
              <a:spcAft>
                <a:spcPts val="2133"/>
              </a:spcAft>
            </a:pPr>
            <a:endParaRPr sz="2267">
              <a:latin typeface="Lato"/>
              <a:ea typeface="Lato"/>
              <a:cs typeface="Lato"/>
              <a:sym typeface="Lato"/>
            </a:endParaRPr>
          </a:p>
        </p:txBody>
      </p:sp>
      <p:pic>
        <p:nvPicPr>
          <p:cNvPr id="152" name="Google Shape;152;p27"/>
          <p:cNvPicPr preferRelativeResize="0"/>
          <p:nvPr/>
        </p:nvPicPr>
        <p:blipFill>
          <a:blip r:embed="rId3">
            <a:alphaModFix/>
          </a:blip>
          <a:stretch>
            <a:fillRect/>
          </a:stretch>
        </p:blipFill>
        <p:spPr>
          <a:xfrm>
            <a:off x="9825968" y="3719667"/>
            <a:ext cx="2366033" cy="2343852"/>
          </a:xfrm>
          <a:prstGeom prst="rect">
            <a:avLst/>
          </a:prstGeom>
          <a:noFill/>
          <a:ln>
            <a:noFill/>
          </a:ln>
        </p:spPr>
      </p:pic>
      <p:pic>
        <p:nvPicPr>
          <p:cNvPr id="5" name="Imagen 4">
            <a:extLst>
              <a:ext uri="{FF2B5EF4-FFF2-40B4-BE49-F238E27FC236}">
                <a16:creationId xmlns:a16="http://schemas.microsoft.com/office/drawing/2014/main" xmlns="" id="{AC94B23B-CE03-4EE0-B220-F30202CCF211}"/>
              </a:ext>
            </a:extLst>
          </p:cNvPr>
          <p:cNvPicPr>
            <a:picLocks noChangeAspect="1"/>
          </p:cNvPicPr>
          <p:nvPr/>
        </p:nvPicPr>
        <p:blipFill>
          <a:blip r:embed="rId4"/>
          <a:stretch>
            <a:fillRect/>
          </a:stretch>
        </p:blipFill>
        <p:spPr>
          <a:xfrm>
            <a:off x="-1" y="2973"/>
            <a:ext cx="12192001" cy="946703"/>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8"/>
          <p:cNvSpPr txBox="1">
            <a:spLocks noGrp="1"/>
          </p:cNvSpPr>
          <p:nvPr>
            <p:ph type="title" idx="4294967295"/>
          </p:nvPr>
        </p:nvSpPr>
        <p:spPr>
          <a:xfrm>
            <a:off x="714367" y="949533"/>
            <a:ext cx="6929600" cy="1024000"/>
          </a:xfrm>
          <a:prstGeom prst="rect">
            <a:avLst/>
          </a:prstGeom>
        </p:spPr>
        <p:txBody>
          <a:bodyPr spcFirstLastPara="1" vert="horz" wrap="square" lIns="121900" tIns="121900" rIns="121900" bIns="121900" rtlCol="0" anchor="t" anchorCtr="0">
            <a:noAutofit/>
          </a:bodyPr>
          <a:lstStyle/>
          <a:p>
            <a:pPr>
              <a:spcBef>
                <a:spcPts val="0"/>
              </a:spcBef>
              <a:spcAft>
                <a:spcPts val="2133"/>
              </a:spcAft>
            </a:pPr>
            <a:r>
              <a:rPr lang="en" sz="4800" dirty="0">
                <a:solidFill>
                  <a:schemeClr val="accent5">
                    <a:lumMod val="50000"/>
                  </a:schemeClr>
                </a:solidFill>
              </a:rPr>
              <a:t>Evaluación</a:t>
            </a:r>
            <a:endParaRPr sz="3200" dirty="0">
              <a:solidFill>
                <a:schemeClr val="accent5">
                  <a:lumMod val="50000"/>
                </a:schemeClr>
              </a:solidFill>
            </a:endParaRPr>
          </a:p>
        </p:txBody>
      </p:sp>
      <p:sp>
        <p:nvSpPr>
          <p:cNvPr id="158" name="Google Shape;158;p28"/>
          <p:cNvSpPr txBox="1">
            <a:spLocks noGrp="1"/>
          </p:cNvSpPr>
          <p:nvPr>
            <p:ph type="title" idx="4294967295"/>
          </p:nvPr>
        </p:nvSpPr>
        <p:spPr>
          <a:xfrm>
            <a:off x="714367" y="1973533"/>
            <a:ext cx="8705200" cy="4090000"/>
          </a:xfrm>
          <a:prstGeom prst="rect">
            <a:avLst/>
          </a:prstGeom>
        </p:spPr>
        <p:txBody>
          <a:bodyPr spcFirstLastPara="1" vert="horz" wrap="square" lIns="121900" tIns="121900" rIns="121900" bIns="121900" rtlCol="0" anchor="t" anchorCtr="0">
            <a:noAutofit/>
          </a:bodyPr>
          <a:lstStyle/>
          <a:p>
            <a:pPr>
              <a:lnSpc>
                <a:spcPct val="115000"/>
              </a:lnSpc>
              <a:spcBef>
                <a:spcPts val="0"/>
              </a:spcBef>
            </a:pPr>
            <a:r>
              <a:rPr lang="en" sz="2400">
                <a:latin typeface="Lato"/>
                <a:ea typeface="Lato"/>
                <a:cs typeface="Lato"/>
                <a:sym typeface="Lato"/>
              </a:rPr>
              <a:t>La evaluación por competencias ofrece nuevas oportunidades a los estudiantes al generar entornos significativos de aprendizaje que acercan sus experiencias académicas al mundo profesional, y donde pueden desarrollar una serie de capacidades integradas y orientadas a la acción, con el objetivo de ser capaces de resolver problemas prácticos o enfrentarse a situaciones «auténticas». </a:t>
            </a:r>
            <a:endParaRPr sz="2400">
              <a:latin typeface="Lato"/>
              <a:ea typeface="Lato"/>
              <a:cs typeface="Lato"/>
              <a:sym typeface="Lato"/>
            </a:endParaRPr>
          </a:p>
          <a:p>
            <a:pPr>
              <a:lnSpc>
                <a:spcPct val="115000"/>
              </a:lnSpc>
              <a:spcBef>
                <a:spcPts val="2133"/>
              </a:spcBef>
            </a:pPr>
            <a:r>
              <a:rPr lang="en" sz="2400">
                <a:latin typeface="Lato"/>
                <a:ea typeface="Lato"/>
                <a:cs typeface="Lato"/>
                <a:sym typeface="Lato"/>
              </a:rPr>
              <a:t>(Wesselink y otros, 2003).</a:t>
            </a:r>
            <a:endParaRPr sz="2400">
              <a:latin typeface="Lato"/>
              <a:ea typeface="Lato"/>
              <a:cs typeface="Lato"/>
              <a:sym typeface="Lato"/>
            </a:endParaRPr>
          </a:p>
          <a:p>
            <a:pPr>
              <a:lnSpc>
                <a:spcPct val="115000"/>
              </a:lnSpc>
              <a:spcBef>
                <a:spcPts val="2133"/>
              </a:spcBef>
              <a:spcAft>
                <a:spcPts val="2133"/>
              </a:spcAft>
            </a:pPr>
            <a:endParaRPr sz="2400">
              <a:latin typeface="Lato"/>
              <a:ea typeface="Lato"/>
              <a:cs typeface="Lato"/>
              <a:sym typeface="Lato"/>
            </a:endParaRPr>
          </a:p>
        </p:txBody>
      </p:sp>
      <p:pic>
        <p:nvPicPr>
          <p:cNvPr id="159" name="Google Shape;159;p28"/>
          <p:cNvPicPr preferRelativeResize="0"/>
          <p:nvPr/>
        </p:nvPicPr>
        <p:blipFill>
          <a:blip r:embed="rId3">
            <a:alphaModFix/>
          </a:blip>
          <a:stretch>
            <a:fillRect/>
          </a:stretch>
        </p:blipFill>
        <p:spPr>
          <a:xfrm>
            <a:off x="9825968" y="3719667"/>
            <a:ext cx="2366033" cy="2343852"/>
          </a:xfrm>
          <a:prstGeom prst="rect">
            <a:avLst/>
          </a:prstGeom>
          <a:noFill/>
          <a:ln>
            <a:noFill/>
          </a:ln>
        </p:spPr>
      </p:pic>
      <p:pic>
        <p:nvPicPr>
          <p:cNvPr id="5" name="Imagen 4">
            <a:extLst>
              <a:ext uri="{FF2B5EF4-FFF2-40B4-BE49-F238E27FC236}">
                <a16:creationId xmlns:a16="http://schemas.microsoft.com/office/drawing/2014/main" xmlns="" id="{92142FE9-6C25-4D95-8666-47A6E56D336F}"/>
              </a:ext>
            </a:extLst>
          </p:cNvPr>
          <p:cNvPicPr>
            <a:picLocks noChangeAspect="1"/>
          </p:cNvPicPr>
          <p:nvPr/>
        </p:nvPicPr>
        <p:blipFill>
          <a:blip r:embed="rId4"/>
          <a:stretch>
            <a:fillRect/>
          </a:stretch>
        </p:blipFill>
        <p:spPr>
          <a:xfrm>
            <a:off x="-1" y="2973"/>
            <a:ext cx="12192001" cy="946703"/>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5" name="Google Shape;165;p29"/>
          <p:cNvSpPr txBox="1"/>
          <p:nvPr/>
        </p:nvSpPr>
        <p:spPr>
          <a:xfrm>
            <a:off x="1950000" y="713333"/>
            <a:ext cx="8130400" cy="1016800"/>
          </a:xfrm>
          <a:prstGeom prst="rect">
            <a:avLst/>
          </a:prstGeom>
          <a:noFill/>
          <a:ln>
            <a:noFill/>
          </a:ln>
        </p:spPr>
        <p:txBody>
          <a:bodyPr spcFirstLastPara="1" wrap="square" lIns="121900" tIns="121900" rIns="121900" bIns="121900" anchor="b" anchorCtr="0">
            <a:noAutofit/>
          </a:bodyPr>
          <a:lstStyle/>
          <a:p>
            <a:r>
              <a:rPr lang="en" sz="4000" b="1" dirty="0">
                <a:solidFill>
                  <a:schemeClr val="accent5">
                    <a:lumMod val="50000"/>
                  </a:schemeClr>
                </a:solidFill>
                <a:latin typeface="Raleway"/>
                <a:ea typeface="Raleway"/>
                <a:cs typeface="Raleway"/>
                <a:sym typeface="Raleway"/>
              </a:rPr>
              <a:t>Evaluación auténtica</a:t>
            </a:r>
            <a:endParaRPr sz="4000" b="1" dirty="0">
              <a:solidFill>
                <a:schemeClr val="accent5">
                  <a:lumMod val="50000"/>
                </a:schemeClr>
              </a:solidFill>
              <a:latin typeface="Raleway"/>
              <a:ea typeface="Raleway"/>
              <a:cs typeface="Raleway"/>
              <a:sym typeface="Raleway"/>
            </a:endParaRPr>
          </a:p>
        </p:txBody>
      </p:sp>
      <p:sp>
        <p:nvSpPr>
          <p:cNvPr id="166" name="Google Shape;166;p29"/>
          <p:cNvSpPr txBox="1">
            <a:spLocks noGrp="1"/>
          </p:cNvSpPr>
          <p:nvPr>
            <p:ph type="body" idx="4294967295"/>
          </p:nvPr>
        </p:nvSpPr>
        <p:spPr>
          <a:xfrm>
            <a:off x="1950000" y="1961535"/>
            <a:ext cx="8560000" cy="4445498"/>
          </a:xfrm>
          <a:prstGeom prst="rect">
            <a:avLst/>
          </a:prstGeom>
        </p:spPr>
        <p:txBody>
          <a:bodyPr spcFirstLastPara="1" vert="horz" wrap="square" lIns="121900" tIns="121900" rIns="121900" bIns="121900" rtlCol="0" anchor="t" anchorCtr="0">
            <a:noAutofit/>
          </a:bodyPr>
          <a:lstStyle/>
          <a:p>
            <a:pPr marL="0" indent="0">
              <a:spcBef>
                <a:spcPts val="0"/>
              </a:spcBef>
              <a:buNone/>
            </a:pPr>
            <a:r>
              <a:rPr lang="en" sz="1600" b="1" dirty="0">
                <a:latin typeface="Raleway"/>
                <a:ea typeface="Raleway"/>
                <a:cs typeface="Raleway"/>
                <a:sym typeface="Raleway"/>
              </a:rPr>
              <a:t>Características:</a:t>
            </a:r>
            <a:endParaRPr sz="1600" dirty="0">
              <a:solidFill>
                <a:schemeClr val="dk2"/>
              </a:solidFill>
              <a:latin typeface="Raleway"/>
              <a:ea typeface="Raleway"/>
              <a:cs typeface="Raleway"/>
              <a:sym typeface="Raleway"/>
            </a:endParaRPr>
          </a:p>
          <a:p>
            <a:pPr marL="609585" indent="-423323">
              <a:spcBef>
                <a:spcPts val="2133"/>
              </a:spcBef>
              <a:buClr>
                <a:schemeClr val="dk1"/>
              </a:buClr>
              <a:buSzPts val="1400"/>
              <a:buFont typeface="Raleway"/>
              <a:buChar char="➔"/>
            </a:pPr>
            <a:r>
              <a:rPr lang="en" sz="1867" b="1" dirty="0">
                <a:solidFill>
                  <a:schemeClr val="dk1"/>
                </a:solidFill>
                <a:latin typeface="Raleway"/>
                <a:ea typeface="Raleway"/>
                <a:cs typeface="Raleway"/>
                <a:sym typeface="Raleway"/>
              </a:rPr>
              <a:t>Es una instancia destinada a mejorar la calidad de los aprendizajes.</a:t>
            </a:r>
            <a:endParaRPr sz="1867" b="1" dirty="0">
              <a:solidFill>
                <a:schemeClr val="dk1"/>
              </a:solidFill>
              <a:latin typeface="Raleway"/>
              <a:ea typeface="Raleway"/>
              <a:cs typeface="Raleway"/>
              <a:sym typeface="Raleway"/>
            </a:endParaRPr>
          </a:p>
          <a:p>
            <a:pPr marL="609585" indent="-423323">
              <a:spcBef>
                <a:spcPts val="1333"/>
              </a:spcBef>
              <a:buClr>
                <a:schemeClr val="dk1"/>
              </a:buClr>
              <a:buSzPts val="1400"/>
              <a:buFont typeface="Raleway"/>
              <a:buChar char="➔"/>
            </a:pPr>
            <a:r>
              <a:rPr lang="en" sz="1867" b="1" dirty="0">
                <a:solidFill>
                  <a:schemeClr val="dk1"/>
                </a:solidFill>
                <a:latin typeface="Raleway"/>
                <a:ea typeface="Raleway"/>
                <a:cs typeface="Raleway"/>
                <a:sym typeface="Raleway"/>
              </a:rPr>
              <a:t>Constituye parte integral de la enseñanza.</a:t>
            </a:r>
            <a:endParaRPr sz="1867" b="1" dirty="0">
              <a:solidFill>
                <a:schemeClr val="dk1"/>
              </a:solidFill>
              <a:latin typeface="Raleway"/>
              <a:ea typeface="Raleway"/>
              <a:cs typeface="Raleway"/>
              <a:sym typeface="Raleway"/>
            </a:endParaRPr>
          </a:p>
          <a:p>
            <a:pPr marL="609585" indent="-423323">
              <a:spcBef>
                <a:spcPts val="1333"/>
              </a:spcBef>
              <a:buClr>
                <a:schemeClr val="dk1"/>
              </a:buClr>
              <a:buSzPts val="1400"/>
              <a:buFont typeface="Raleway"/>
              <a:buChar char="➔"/>
            </a:pPr>
            <a:r>
              <a:rPr lang="en" sz="1867" b="1" dirty="0">
                <a:solidFill>
                  <a:schemeClr val="dk1"/>
                </a:solidFill>
                <a:latin typeface="Raleway"/>
                <a:ea typeface="Raleway"/>
                <a:cs typeface="Raleway"/>
                <a:sym typeface="Raleway"/>
              </a:rPr>
              <a:t>Evalúa competencias dentro de contextos significativos.</a:t>
            </a:r>
            <a:endParaRPr sz="1867" b="1" dirty="0">
              <a:solidFill>
                <a:schemeClr val="dk1"/>
              </a:solidFill>
              <a:latin typeface="Raleway"/>
              <a:ea typeface="Raleway"/>
              <a:cs typeface="Raleway"/>
              <a:sym typeface="Raleway"/>
            </a:endParaRPr>
          </a:p>
          <a:p>
            <a:pPr marL="609585" indent="-423323">
              <a:spcBef>
                <a:spcPts val="1333"/>
              </a:spcBef>
              <a:buClr>
                <a:schemeClr val="dk1"/>
              </a:buClr>
              <a:buSzPts val="1400"/>
              <a:buFont typeface="Raleway"/>
              <a:buChar char="➔"/>
            </a:pPr>
            <a:r>
              <a:rPr lang="en" sz="1867" b="1" dirty="0">
                <a:solidFill>
                  <a:schemeClr val="dk1"/>
                </a:solidFill>
                <a:latin typeface="Raleway"/>
                <a:ea typeface="Raleway"/>
                <a:cs typeface="Raleway"/>
                <a:sym typeface="Raleway"/>
              </a:rPr>
              <a:t>Se realiza a partir de situaciones problemáticas cercanas al ámbito de desempeño futuro.</a:t>
            </a:r>
            <a:endParaRPr sz="1867" b="1" dirty="0">
              <a:solidFill>
                <a:schemeClr val="dk1"/>
              </a:solidFill>
              <a:latin typeface="Raleway"/>
              <a:ea typeface="Raleway"/>
              <a:cs typeface="Raleway"/>
              <a:sym typeface="Raleway"/>
            </a:endParaRPr>
          </a:p>
          <a:p>
            <a:pPr marL="609585" indent="-423323">
              <a:spcBef>
                <a:spcPts val="1333"/>
              </a:spcBef>
              <a:buClr>
                <a:schemeClr val="dk1"/>
              </a:buClr>
              <a:buSzPts val="1400"/>
              <a:buFont typeface="Raleway"/>
              <a:buChar char="➔"/>
            </a:pPr>
            <a:r>
              <a:rPr lang="en" sz="1867" b="1" dirty="0">
                <a:solidFill>
                  <a:schemeClr val="dk1"/>
                </a:solidFill>
                <a:latin typeface="Raleway"/>
                <a:ea typeface="Raleway"/>
                <a:cs typeface="Raleway"/>
                <a:sym typeface="Raleway"/>
              </a:rPr>
              <a:t>Se centra en las fortalezas de los estudiantes.</a:t>
            </a:r>
            <a:endParaRPr sz="1867" b="1" dirty="0">
              <a:solidFill>
                <a:schemeClr val="dk1"/>
              </a:solidFill>
              <a:latin typeface="Raleway"/>
              <a:ea typeface="Raleway"/>
              <a:cs typeface="Raleway"/>
              <a:sym typeface="Raleway"/>
            </a:endParaRPr>
          </a:p>
          <a:p>
            <a:pPr marL="609585" indent="-423323">
              <a:spcBef>
                <a:spcPts val="1333"/>
              </a:spcBef>
              <a:buClr>
                <a:schemeClr val="dk1"/>
              </a:buClr>
              <a:buSzPts val="1400"/>
              <a:buFont typeface="Raleway"/>
              <a:buChar char="➔"/>
            </a:pPr>
            <a:r>
              <a:rPr lang="en" sz="1867" b="1" dirty="0">
                <a:solidFill>
                  <a:schemeClr val="dk1"/>
                </a:solidFill>
                <a:latin typeface="Raleway"/>
                <a:ea typeface="Raleway"/>
                <a:cs typeface="Raleway"/>
                <a:sym typeface="Raleway"/>
              </a:rPr>
              <a:t>Constituye un proceso colaborativo y multidimensional.</a:t>
            </a:r>
            <a:endParaRPr sz="1867" b="1" dirty="0">
              <a:solidFill>
                <a:schemeClr val="dk1"/>
              </a:solidFill>
              <a:latin typeface="Raleway"/>
              <a:ea typeface="Raleway"/>
              <a:cs typeface="Raleway"/>
              <a:sym typeface="Raleway"/>
            </a:endParaRPr>
          </a:p>
          <a:p>
            <a:pPr marL="609585" indent="-423323">
              <a:spcBef>
                <a:spcPts val="1333"/>
              </a:spcBef>
              <a:buClr>
                <a:schemeClr val="dk1"/>
              </a:buClr>
              <a:buSzPts val="1400"/>
              <a:buFont typeface="Raleway"/>
              <a:buChar char="➔"/>
            </a:pPr>
            <a:r>
              <a:rPr lang="en" sz="1867" b="1" dirty="0">
                <a:solidFill>
                  <a:schemeClr val="dk1"/>
                </a:solidFill>
                <a:latin typeface="Raleway"/>
                <a:ea typeface="Raleway"/>
                <a:cs typeface="Raleway"/>
                <a:sym typeface="Raleway"/>
              </a:rPr>
              <a:t>Diferencia evaluación de calificación.</a:t>
            </a:r>
            <a:endParaRPr sz="1867" b="1" dirty="0">
              <a:solidFill>
                <a:schemeClr val="dk1"/>
              </a:solidFill>
              <a:latin typeface="Raleway"/>
              <a:ea typeface="Raleway"/>
              <a:cs typeface="Raleway"/>
              <a:sym typeface="Raleway"/>
            </a:endParaRPr>
          </a:p>
          <a:p>
            <a:pPr marL="609585" indent="-423323">
              <a:spcBef>
                <a:spcPts val="1333"/>
              </a:spcBef>
              <a:spcAft>
                <a:spcPts val="1333"/>
              </a:spcAft>
              <a:buClr>
                <a:schemeClr val="dk1"/>
              </a:buClr>
              <a:buSzPts val="1400"/>
              <a:buFont typeface="Raleway"/>
              <a:buChar char="➔"/>
            </a:pPr>
            <a:r>
              <a:rPr lang="en" sz="1867" b="1" dirty="0">
                <a:solidFill>
                  <a:schemeClr val="dk1"/>
                </a:solidFill>
                <a:latin typeface="Raleway"/>
                <a:ea typeface="Raleway"/>
                <a:cs typeface="Raleway"/>
                <a:sym typeface="Raleway"/>
              </a:rPr>
              <a:t>Utiliza el error como una ocasión de aprendizaje.</a:t>
            </a:r>
            <a:endParaRPr sz="1867" b="1" dirty="0">
              <a:solidFill>
                <a:schemeClr val="dk1"/>
              </a:solidFill>
              <a:latin typeface="Raleway"/>
              <a:ea typeface="Raleway"/>
              <a:cs typeface="Raleway"/>
              <a:sym typeface="Raleway"/>
            </a:endParaRPr>
          </a:p>
        </p:txBody>
      </p:sp>
      <p:pic>
        <p:nvPicPr>
          <p:cNvPr id="5" name="Imagen 4">
            <a:extLst>
              <a:ext uri="{FF2B5EF4-FFF2-40B4-BE49-F238E27FC236}">
                <a16:creationId xmlns:a16="http://schemas.microsoft.com/office/drawing/2014/main" xmlns="" id="{13B964B2-C7D7-45E8-9013-1FB88116F277}"/>
              </a:ext>
            </a:extLst>
          </p:cNvPr>
          <p:cNvPicPr>
            <a:picLocks noChangeAspect="1"/>
          </p:cNvPicPr>
          <p:nvPr/>
        </p:nvPicPr>
        <p:blipFill>
          <a:blip r:embed="rId3"/>
          <a:stretch>
            <a:fillRect/>
          </a:stretch>
        </p:blipFill>
        <p:spPr>
          <a:xfrm>
            <a:off x="-1" y="2973"/>
            <a:ext cx="12192001" cy="946703"/>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0"/>
          <p:cNvSpPr txBox="1">
            <a:spLocks noGrp="1"/>
          </p:cNvSpPr>
          <p:nvPr>
            <p:ph type="title"/>
          </p:nvPr>
        </p:nvSpPr>
        <p:spPr>
          <a:xfrm>
            <a:off x="377467" y="949533"/>
            <a:ext cx="11494000" cy="1359600"/>
          </a:xfrm>
          <a:prstGeom prst="rect">
            <a:avLst/>
          </a:prstGeom>
        </p:spPr>
        <p:txBody>
          <a:bodyPr spcFirstLastPara="1" vert="horz" wrap="square" lIns="121900" tIns="121900" rIns="121900" bIns="121900" rtlCol="0" anchor="t" anchorCtr="0">
            <a:noAutofit/>
          </a:bodyPr>
          <a:lstStyle/>
          <a:p>
            <a:r>
              <a:rPr lang="en" sz="5333" dirty="0">
                <a:solidFill>
                  <a:schemeClr val="accent5">
                    <a:lumMod val="50000"/>
                  </a:schemeClr>
                </a:solidFill>
              </a:rPr>
              <a:t>Clasificaciones de la evaluación</a:t>
            </a:r>
            <a:endParaRPr sz="5333" dirty="0">
              <a:solidFill>
                <a:schemeClr val="accent5">
                  <a:lumMod val="50000"/>
                </a:schemeClr>
              </a:solidFill>
            </a:endParaRPr>
          </a:p>
        </p:txBody>
      </p:sp>
      <p:sp>
        <p:nvSpPr>
          <p:cNvPr id="172" name="Google Shape;172;p30"/>
          <p:cNvSpPr/>
          <p:nvPr/>
        </p:nvSpPr>
        <p:spPr>
          <a:xfrm>
            <a:off x="495700" y="2651867"/>
            <a:ext cx="3506000" cy="2993200"/>
          </a:xfrm>
          <a:prstGeom prst="wedgeRectCallout">
            <a:avLst>
              <a:gd name="adj1" fmla="val -20833"/>
              <a:gd name="adj2" fmla="val 62500"/>
            </a:avLst>
          </a:prstGeom>
          <a:solidFill>
            <a:schemeClr val="accent2"/>
          </a:solidFill>
          <a:ln>
            <a:noFill/>
          </a:ln>
        </p:spPr>
        <p:txBody>
          <a:bodyPr spcFirstLastPara="1" wrap="square" lIns="121900" tIns="121900" rIns="121900" bIns="121900" anchor="ctr" anchorCtr="0">
            <a:noAutofit/>
          </a:bodyPr>
          <a:lstStyle/>
          <a:p>
            <a:endParaRPr sz="2400"/>
          </a:p>
        </p:txBody>
      </p:sp>
      <p:sp>
        <p:nvSpPr>
          <p:cNvPr id="173" name="Google Shape;173;p30"/>
          <p:cNvSpPr/>
          <p:nvPr/>
        </p:nvSpPr>
        <p:spPr>
          <a:xfrm>
            <a:off x="4280576" y="2651867"/>
            <a:ext cx="3506000" cy="2993200"/>
          </a:xfrm>
          <a:prstGeom prst="wedgeRectCallout">
            <a:avLst>
              <a:gd name="adj1" fmla="val -20833"/>
              <a:gd name="adj2" fmla="val 62500"/>
            </a:avLst>
          </a:prstGeom>
          <a:solidFill>
            <a:schemeClr val="accent5"/>
          </a:solidFill>
          <a:ln>
            <a:noFill/>
          </a:ln>
        </p:spPr>
        <p:txBody>
          <a:bodyPr spcFirstLastPara="1" wrap="square" lIns="121900" tIns="121900" rIns="121900" bIns="121900" anchor="ctr" anchorCtr="0">
            <a:noAutofit/>
          </a:bodyPr>
          <a:lstStyle/>
          <a:p>
            <a:endParaRPr sz="2400"/>
          </a:p>
        </p:txBody>
      </p:sp>
      <p:sp>
        <p:nvSpPr>
          <p:cNvPr id="174" name="Google Shape;174;p30"/>
          <p:cNvSpPr/>
          <p:nvPr/>
        </p:nvSpPr>
        <p:spPr>
          <a:xfrm>
            <a:off x="8065452" y="2651867"/>
            <a:ext cx="3506000" cy="2993200"/>
          </a:xfrm>
          <a:prstGeom prst="wedgeRectCallout">
            <a:avLst>
              <a:gd name="adj1" fmla="val -20833"/>
              <a:gd name="adj2" fmla="val 62500"/>
            </a:avLst>
          </a:prstGeom>
          <a:solidFill>
            <a:schemeClr val="dk1"/>
          </a:solidFill>
          <a:ln>
            <a:noFill/>
          </a:ln>
        </p:spPr>
        <p:txBody>
          <a:bodyPr spcFirstLastPara="1" wrap="square" lIns="121900" tIns="121900" rIns="121900" bIns="121900" anchor="ctr" anchorCtr="0">
            <a:noAutofit/>
          </a:bodyPr>
          <a:lstStyle/>
          <a:p>
            <a:endParaRPr sz="2400"/>
          </a:p>
        </p:txBody>
      </p:sp>
      <p:sp>
        <p:nvSpPr>
          <p:cNvPr id="175" name="Google Shape;175;p30"/>
          <p:cNvSpPr txBox="1">
            <a:spLocks noGrp="1"/>
          </p:cNvSpPr>
          <p:nvPr>
            <p:ph type="title"/>
          </p:nvPr>
        </p:nvSpPr>
        <p:spPr>
          <a:xfrm>
            <a:off x="8167033" y="2749200"/>
            <a:ext cx="3308800" cy="2674400"/>
          </a:xfrm>
          <a:prstGeom prst="rect">
            <a:avLst/>
          </a:prstGeom>
        </p:spPr>
        <p:txBody>
          <a:bodyPr spcFirstLastPara="1" vert="horz" wrap="square" lIns="121900" tIns="121900" rIns="121900" bIns="121900" rtlCol="0" anchor="t" anchorCtr="0">
            <a:noAutofit/>
          </a:bodyPr>
          <a:lstStyle/>
          <a:p>
            <a:r>
              <a:rPr lang="en" sz="2800"/>
              <a:t>Según el momento </a:t>
            </a:r>
            <a:endParaRPr sz="2800"/>
          </a:p>
          <a:p>
            <a:pPr marL="609585" indent="-448722">
              <a:spcBef>
                <a:spcPts val="1600"/>
              </a:spcBef>
              <a:buSzPts val="1700"/>
              <a:buChar char="●"/>
            </a:pPr>
            <a:r>
              <a:rPr lang="en" sz="2267"/>
              <a:t>Inicial</a:t>
            </a:r>
            <a:endParaRPr sz="2267"/>
          </a:p>
          <a:p>
            <a:pPr marL="609585" indent="-448722">
              <a:buSzPts val="1700"/>
              <a:buChar char="●"/>
            </a:pPr>
            <a:r>
              <a:rPr lang="en" sz="2267"/>
              <a:t>De proceso</a:t>
            </a:r>
            <a:endParaRPr sz="2267"/>
          </a:p>
          <a:p>
            <a:pPr marL="609585" indent="-448722">
              <a:buSzPts val="1700"/>
              <a:buChar char="●"/>
            </a:pPr>
            <a:r>
              <a:rPr lang="en" sz="2267"/>
              <a:t>Final</a:t>
            </a:r>
            <a:endParaRPr sz="2267"/>
          </a:p>
          <a:p>
            <a:pPr marL="609585">
              <a:spcBef>
                <a:spcPts val="1600"/>
              </a:spcBef>
              <a:spcAft>
                <a:spcPts val="1600"/>
              </a:spcAft>
            </a:pPr>
            <a:endParaRPr sz="2800"/>
          </a:p>
        </p:txBody>
      </p:sp>
      <p:sp>
        <p:nvSpPr>
          <p:cNvPr id="176" name="Google Shape;176;p30"/>
          <p:cNvSpPr txBox="1">
            <a:spLocks noGrp="1"/>
          </p:cNvSpPr>
          <p:nvPr>
            <p:ph type="title"/>
          </p:nvPr>
        </p:nvSpPr>
        <p:spPr>
          <a:xfrm>
            <a:off x="597300" y="2749200"/>
            <a:ext cx="3308800" cy="2674400"/>
          </a:xfrm>
          <a:prstGeom prst="rect">
            <a:avLst/>
          </a:prstGeom>
        </p:spPr>
        <p:txBody>
          <a:bodyPr spcFirstLastPara="1" vert="horz" wrap="square" lIns="121900" tIns="121900" rIns="121900" bIns="121900" rtlCol="0" anchor="t" anchorCtr="0">
            <a:noAutofit/>
          </a:bodyPr>
          <a:lstStyle/>
          <a:p>
            <a:r>
              <a:rPr lang="en" sz="2800"/>
              <a:t>Según quien la lleva a cabo:</a:t>
            </a:r>
            <a:endParaRPr sz="2800"/>
          </a:p>
          <a:p>
            <a:pPr marL="609585" indent="-448722">
              <a:spcBef>
                <a:spcPts val="1600"/>
              </a:spcBef>
              <a:buSzPts val="1700"/>
              <a:buChar char="●"/>
            </a:pPr>
            <a:r>
              <a:rPr lang="en" sz="2267"/>
              <a:t>Heteroevaluación</a:t>
            </a:r>
            <a:endParaRPr sz="2267"/>
          </a:p>
          <a:p>
            <a:pPr marL="609585" indent="-448722">
              <a:buSzPts val="1700"/>
              <a:buChar char="●"/>
            </a:pPr>
            <a:r>
              <a:rPr lang="en" sz="2267"/>
              <a:t>Coevaluación</a:t>
            </a:r>
            <a:endParaRPr sz="2267"/>
          </a:p>
          <a:p>
            <a:pPr marL="609585" indent="-448722">
              <a:buSzPts val="1700"/>
              <a:buChar char="●"/>
            </a:pPr>
            <a:r>
              <a:rPr lang="en" sz="2267"/>
              <a:t>Autoevaluación</a:t>
            </a:r>
            <a:endParaRPr sz="2267"/>
          </a:p>
          <a:p>
            <a:pPr>
              <a:spcBef>
                <a:spcPts val="1600"/>
              </a:spcBef>
              <a:spcAft>
                <a:spcPts val="1600"/>
              </a:spcAft>
            </a:pPr>
            <a:endParaRPr sz="1867"/>
          </a:p>
        </p:txBody>
      </p:sp>
      <p:sp>
        <p:nvSpPr>
          <p:cNvPr id="177" name="Google Shape;177;p30"/>
          <p:cNvSpPr txBox="1">
            <a:spLocks noGrp="1"/>
          </p:cNvSpPr>
          <p:nvPr>
            <p:ph type="title"/>
          </p:nvPr>
        </p:nvSpPr>
        <p:spPr>
          <a:xfrm>
            <a:off x="4382167" y="2749200"/>
            <a:ext cx="3308800" cy="2674400"/>
          </a:xfrm>
          <a:prstGeom prst="rect">
            <a:avLst/>
          </a:prstGeom>
        </p:spPr>
        <p:txBody>
          <a:bodyPr spcFirstLastPara="1" vert="horz" wrap="square" lIns="121900" tIns="121900" rIns="121900" bIns="121900" rtlCol="0" anchor="t" anchorCtr="0">
            <a:noAutofit/>
          </a:bodyPr>
          <a:lstStyle/>
          <a:p>
            <a:r>
              <a:rPr lang="en" sz="2800"/>
              <a:t>Según el propósito:</a:t>
            </a:r>
            <a:endParaRPr sz="2800"/>
          </a:p>
          <a:p>
            <a:pPr marL="609585" indent="-448722">
              <a:spcBef>
                <a:spcPts val="1600"/>
              </a:spcBef>
              <a:buSzPts val="1700"/>
              <a:buChar char="●"/>
            </a:pPr>
            <a:r>
              <a:rPr lang="en" sz="2267"/>
              <a:t>Diagnóstica</a:t>
            </a:r>
            <a:endParaRPr sz="2267"/>
          </a:p>
          <a:p>
            <a:pPr marL="609585" indent="-448722">
              <a:buSzPts val="1700"/>
              <a:buChar char="●"/>
            </a:pPr>
            <a:r>
              <a:rPr lang="en" sz="2267"/>
              <a:t>Sumativa</a:t>
            </a:r>
            <a:endParaRPr sz="2267"/>
          </a:p>
          <a:p>
            <a:pPr marL="609585" indent="-448722">
              <a:buSzPts val="1700"/>
              <a:buChar char="●"/>
            </a:pPr>
            <a:r>
              <a:rPr lang="en" sz="2267"/>
              <a:t>Formativa</a:t>
            </a:r>
            <a:endParaRPr sz="1867"/>
          </a:p>
        </p:txBody>
      </p:sp>
      <p:pic>
        <p:nvPicPr>
          <p:cNvPr id="9" name="Imagen 8">
            <a:extLst>
              <a:ext uri="{FF2B5EF4-FFF2-40B4-BE49-F238E27FC236}">
                <a16:creationId xmlns:a16="http://schemas.microsoft.com/office/drawing/2014/main" xmlns="" id="{D806F9AF-714D-4DBD-B000-076F4195EE6D}"/>
              </a:ext>
            </a:extLst>
          </p:cNvPr>
          <p:cNvPicPr>
            <a:picLocks noChangeAspect="1"/>
          </p:cNvPicPr>
          <p:nvPr/>
        </p:nvPicPr>
        <p:blipFill>
          <a:blip r:embed="rId3"/>
          <a:stretch>
            <a:fillRect/>
          </a:stretch>
        </p:blipFill>
        <p:spPr>
          <a:xfrm>
            <a:off x="-1" y="2973"/>
            <a:ext cx="12192001" cy="9467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1000"/>
                                        <p:tgtEl>
                                          <p:spTgt spid="172"/>
                                        </p:tgtEl>
                                      </p:cBhvr>
                                    </p:animEffect>
                                  </p:childTnLst>
                                </p:cTn>
                              </p:par>
                              <p:par>
                                <p:cTn id="8" presetID="10" presetClass="entr" presetSubtype="0" fill="hold" nodeType="withEffect">
                                  <p:stCondLst>
                                    <p:cond delay="0"/>
                                  </p:stCondLst>
                                  <p:childTnLst>
                                    <p:set>
                                      <p:cBhvr>
                                        <p:cTn id="9" dur="1" fill="hold">
                                          <p:stCondLst>
                                            <p:cond delay="0"/>
                                          </p:stCondLst>
                                        </p:cTn>
                                        <p:tgtEl>
                                          <p:spTgt spid="176"/>
                                        </p:tgtEl>
                                        <p:attrNameLst>
                                          <p:attrName>style.visibility</p:attrName>
                                        </p:attrNameLst>
                                      </p:cBhvr>
                                      <p:to>
                                        <p:strVal val="visible"/>
                                      </p:to>
                                    </p:set>
                                    <p:animEffect transition="in" filter="fade">
                                      <p:cBhvr>
                                        <p:cTn id="10" dur="1000"/>
                                        <p:tgtEl>
                                          <p:spTgt spid="17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3"/>
                                        </p:tgtEl>
                                        <p:attrNameLst>
                                          <p:attrName>style.visibility</p:attrName>
                                        </p:attrNameLst>
                                      </p:cBhvr>
                                      <p:to>
                                        <p:strVal val="visible"/>
                                      </p:to>
                                    </p:set>
                                    <p:animEffect transition="in" filter="fade">
                                      <p:cBhvr>
                                        <p:cTn id="15" dur="1000"/>
                                        <p:tgtEl>
                                          <p:spTgt spid="173"/>
                                        </p:tgtEl>
                                      </p:cBhvr>
                                    </p:animEffect>
                                  </p:childTnLst>
                                </p:cTn>
                              </p:par>
                              <p:par>
                                <p:cTn id="16" presetID="10" presetClass="entr" presetSubtype="0" fill="hold" nodeType="withEffect">
                                  <p:stCondLst>
                                    <p:cond delay="0"/>
                                  </p:stCondLst>
                                  <p:childTnLst>
                                    <p:set>
                                      <p:cBhvr>
                                        <p:cTn id="17" dur="1" fill="hold">
                                          <p:stCondLst>
                                            <p:cond delay="0"/>
                                          </p:stCondLst>
                                        </p:cTn>
                                        <p:tgtEl>
                                          <p:spTgt spid="177"/>
                                        </p:tgtEl>
                                        <p:attrNameLst>
                                          <p:attrName>style.visibility</p:attrName>
                                        </p:attrNameLst>
                                      </p:cBhvr>
                                      <p:to>
                                        <p:strVal val="visible"/>
                                      </p:to>
                                    </p:set>
                                    <p:animEffect transition="in" filter="fade">
                                      <p:cBhvr>
                                        <p:cTn id="18" dur="1000"/>
                                        <p:tgtEl>
                                          <p:spTgt spid="17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74"/>
                                        </p:tgtEl>
                                        <p:attrNameLst>
                                          <p:attrName>style.visibility</p:attrName>
                                        </p:attrNameLst>
                                      </p:cBhvr>
                                      <p:to>
                                        <p:strVal val="visible"/>
                                      </p:to>
                                    </p:set>
                                    <p:animEffect transition="in" filter="fade">
                                      <p:cBhvr>
                                        <p:cTn id="23" dur="1000"/>
                                        <p:tgtEl>
                                          <p:spTgt spid="174"/>
                                        </p:tgtEl>
                                      </p:cBhvr>
                                    </p:animEffect>
                                  </p:childTnLst>
                                </p:cTn>
                              </p:par>
                              <p:par>
                                <p:cTn id="24" presetID="10" presetClass="entr" presetSubtype="0" fill="hold" nodeType="withEffect">
                                  <p:stCondLst>
                                    <p:cond delay="0"/>
                                  </p:stCondLst>
                                  <p:childTnLst>
                                    <p:set>
                                      <p:cBhvr>
                                        <p:cTn id="25" dur="1" fill="hold">
                                          <p:stCondLst>
                                            <p:cond delay="0"/>
                                          </p:stCondLst>
                                        </p:cTn>
                                        <p:tgtEl>
                                          <p:spTgt spid="175"/>
                                        </p:tgtEl>
                                        <p:attrNameLst>
                                          <p:attrName>style.visibility</p:attrName>
                                        </p:attrNameLst>
                                      </p:cBhvr>
                                      <p:to>
                                        <p:strVal val="visible"/>
                                      </p:to>
                                    </p:set>
                                    <p:animEffect transition="in" filter="fade">
                                      <p:cBhvr>
                                        <p:cTn id="26" dur="10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1"/>
          <p:cNvSpPr txBox="1">
            <a:spLocks noGrp="1"/>
          </p:cNvSpPr>
          <p:nvPr>
            <p:ph type="title"/>
          </p:nvPr>
        </p:nvSpPr>
        <p:spPr>
          <a:xfrm>
            <a:off x="354000" y="1005600"/>
            <a:ext cx="5393600" cy="4846800"/>
          </a:xfrm>
          <a:prstGeom prst="rect">
            <a:avLst/>
          </a:prstGeom>
        </p:spPr>
        <p:txBody>
          <a:bodyPr spcFirstLastPara="1" vert="horz" wrap="square" lIns="121900" tIns="121900" rIns="121900" bIns="121900" rtlCol="0" anchor="ctr" anchorCtr="0">
            <a:noAutofit/>
          </a:bodyPr>
          <a:lstStyle/>
          <a:p>
            <a:pPr algn="l"/>
            <a:r>
              <a:rPr lang="en" sz="3333" dirty="0">
                <a:solidFill>
                  <a:schemeClr val="accent5">
                    <a:lumMod val="50000"/>
                  </a:schemeClr>
                </a:solidFill>
              </a:rPr>
              <a:t>EVALUACIÓN Y RETROALIMENTACIÓN</a:t>
            </a:r>
            <a:endParaRPr sz="2800" dirty="0">
              <a:solidFill>
                <a:schemeClr val="accent5">
                  <a:lumMod val="50000"/>
                </a:schemeClr>
              </a:solidFill>
            </a:endParaRPr>
          </a:p>
          <a:p>
            <a:pPr algn="l"/>
            <a:endParaRPr sz="2800" dirty="0">
              <a:solidFill>
                <a:schemeClr val="tx1"/>
              </a:solidFill>
            </a:endParaRPr>
          </a:p>
          <a:p>
            <a:pPr algn="l"/>
            <a:r>
              <a:rPr lang="en" sz="2800" dirty="0">
                <a:solidFill>
                  <a:schemeClr val="tx1"/>
                </a:solidFill>
              </a:rPr>
              <a:t>“Información entregada por el</a:t>
            </a:r>
            <a:endParaRPr sz="2800" dirty="0">
              <a:solidFill>
                <a:schemeClr val="tx1"/>
              </a:solidFill>
            </a:endParaRPr>
          </a:p>
          <a:p>
            <a:pPr algn="l"/>
            <a:r>
              <a:rPr lang="en" sz="2800" dirty="0">
                <a:solidFill>
                  <a:schemeClr val="tx1"/>
                </a:solidFill>
              </a:rPr>
              <a:t>profesor sobre el rendimiento o la comprensión del estudiante, con referencia a una meta y dirigida a mejorar el aprendizaje” </a:t>
            </a:r>
            <a:endParaRPr sz="2800" dirty="0">
              <a:solidFill>
                <a:schemeClr val="tx1"/>
              </a:solidFill>
            </a:endParaRPr>
          </a:p>
        </p:txBody>
      </p:sp>
      <p:grpSp>
        <p:nvGrpSpPr>
          <p:cNvPr id="183" name="Google Shape;183;p31"/>
          <p:cNvGrpSpPr/>
          <p:nvPr/>
        </p:nvGrpSpPr>
        <p:grpSpPr>
          <a:xfrm>
            <a:off x="6114331" y="949676"/>
            <a:ext cx="6048335" cy="5925192"/>
            <a:chOff x="6803275" y="757790"/>
            <a:chExt cx="2212050" cy="2174649"/>
          </a:xfrm>
        </p:grpSpPr>
        <p:pic>
          <p:nvPicPr>
            <p:cNvPr id="184" name="Google Shape;184;p31"/>
            <p:cNvPicPr preferRelativeResize="0"/>
            <p:nvPr/>
          </p:nvPicPr>
          <p:blipFill>
            <a:blip r:embed="rId3">
              <a:alphaModFix/>
            </a:blip>
            <a:stretch>
              <a:fillRect/>
            </a:stretch>
          </p:blipFill>
          <p:spPr>
            <a:xfrm>
              <a:off x="6803275" y="757790"/>
              <a:ext cx="2212050" cy="2174649"/>
            </a:xfrm>
            <a:prstGeom prst="rect">
              <a:avLst/>
            </a:prstGeom>
            <a:noFill/>
            <a:ln>
              <a:noFill/>
            </a:ln>
          </p:spPr>
        </p:pic>
        <p:sp>
          <p:nvSpPr>
            <p:cNvPr id="185" name="Google Shape;185;p31"/>
            <p:cNvSpPr txBox="1"/>
            <p:nvPr/>
          </p:nvSpPr>
          <p:spPr>
            <a:xfrm>
              <a:off x="6944797" y="817800"/>
              <a:ext cx="1929000" cy="1938525"/>
            </a:xfrm>
            <a:prstGeom prst="rect">
              <a:avLst/>
            </a:prstGeom>
            <a:noFill/>
            <a:ln>
              <a:noFill/>
            </a:ln>
          </p:spPr>
          <p:txBody>
            <a:bodyPr spcFirstLastPara="1" wrap="square" lIns="121900" tIns="121900" rIns="121900" bIns="121900" anchor="t" anchorCtr="0">
              <a:noAutofit/>
            </a:bodyPr>
            <a:lstStyle/>
            <a:p>
              <a:r>
                <a:rPr lang="en" sz="2400" b="1" dirty="0">
                  <a:solidFill>
                    <a:schemeClr val="accent5">
                      <a:lumMod val="50000"/>
                    </a:schemeClr>
                  </a:solidFill>
                  <a:latin typeface="Raleway"/>
                  <a:ea typeface="Raleway"/>
                  <a:cs typeface="Raleway"/>
                  <a:sym typeface="Raleway"/>
                </a:rPr>
                <a:t>RETROALIMENTACIÓN EFECTIVA</a:t>
              </a:r>
              <a:endParaRPr sz="2400" b="1" dirty="0">
                <a:solidFill>
                  <a:schemeClr val="accent5">
                    <a:lumMod val="50000"/>
                  </a:schemeClr>
                </a:solidFill>
                <a:latin typeface="Raleway"/>
                <a:ea typeface="Raleway"/>
                <a:cs typeface="Raleway"/>
                <a:sym typeface="Raleway"/>
              </a:endParaRPr>
            </a:p>
            <a:p>
              <a:pPr>
                <a:spcBef>
                  <a:spcPts val="1067"/>
                </a:spcBef>
              </a:pPr>
              <a:r>
                <a:rPr lang="en" dirty="0">
                  <a:solidFill>
                    <a:schemeClr val="dk2"/>
                  </a:solidFill>
                  <a:latin typeface="Raleway"/>
                  <a:ea typeface="Raleway"/>
                  <a:cs typeface="Raleway"/>
                  <a:sym typeface="Raleway"/>
                </a:rPr>
                <a:t>a. Proveer suficiente retroalimentación y con </a:t>
              </a:r>
              <a:r>
                <a:rPr lang="en" b="1" dirty="0">
                  <a:solidFill>
                    <a:schemeClr val="dk1"/>
                  </a:solidFill>
                  <a:latin typeface="Raleway"/>
                  <a:ea typeface="Raleway"/>
                  <a:cs typeface="Raleway"/>
                  <a:sym typeface="Raleway"/>
                </a:rPr>
                <a:t>suficiente</a:t>
              </a:r>
              <a:r>
                <a:rPr lang="en" dirty="0">
                  <a:solidFill>
                    <a:schemeClr val="dk2"/>
                  </a:solidFill>
                  <a:latin typeface="Raleway"/>
                  <a:ea typeface="Raleway"/>
                  <a:cs typeface="Raleway"/>
                  <a:sym typeface="Raleway"/>
                </a:rPr>
                <a:t> </a:t>
              </a:r>
              <a:r>
                <a:rPr lang="en" b="1" dirty="0">
                  <a:solidFill>
                    <a:schemeClr val="dk1"/>
                  </a:solidFill>
                  <a:latin typeface="Raleway"/>
                  <a:ea typeface="Raleway"/>
                  <a:cs typeface="Raleway"/>
                  <a:sym typeface="Raleway"/>
                </a:rPr>
                <a:t>detalle</a:t>
              </a:r>
              <a:r>
                <a:rPr lang="en" dirty="0">
                  <a:solidFill>
                    <a:schemeClr val="dk2"/>
                  </a:solidFill>
                  <a:latin typeface="Raleway"/>
                  <a:ea typeface="Raleway"/>
                  <a:cs typeface="Raleway"/>
                  <a:sym typeface="Raleway"/>
                </a:rPr>
                <a:t>.</a:t>
              </a:r>
              <a:endParaRPr dirty="0">
                <a:solidFill>
                  <a:schemeClr val="dk2"/>
                </a:solidFill>
                <a:latin typeface="Raleway"/>
                <a:ea typeface="Raleway"/>
                <a:cs typeface="Raleway"/>
                <a:sym typeface="Raleway"/>
              </a:endParaRPr>
            </a:p>
            <a:p>
              <a:pPr>
                <a:spcBef>
                  <a:spcPts val="1067"/>
                </a:spcBef>
              </a:pPr>
              <a:r>
                <a:rPr lang="en" dirty="0">
                  <a:solidFill>
                    <a:schemeClr val="dk2"/>
                  </a:solidFill>
                  <a:latin typeface="Raleway"/>
                  <a:ea typeface="Raleway"/>
                  <a:cs typeface="Raleway"/>
                  <a:sym typeface="Raleway"/>
                </a:rPr>
                <a:t>b. Proporcionarla de forma </a:t>
              </a:r>
              <a:r>
                <a:rPr lang="en" b="1" dirty="0">
                  <a:solidFill>
                    <a:schemeClr val="dk1"/>
                  </a:solidFill>
                  <a:latin typeface="Raleway"/>
                  <a:ea typeface="Raleway"/>
                  <a:cs typeface="Raleway"/>
                  <a:sym typeface="Raleway"/>
                </a:rPr>
                <a:t>rápida</a:t>
              </a:r>
              <a:r>
                <a:rPr lang="en" dirty="0">
                  <a:solidFill>
                    <a:schemeClr val="dk2"/>
                  </a:solidFill>
                  <a:latin typeface="Raleway"/>
                  <a:ea typeface="Raleway"/>
                  <a:cs typeface="Raleway"/>
                  <a:sym typeface="Raleway"/>
                </a:rPr>
                <a:t> para que pueda ser útil.</a:t>
              </a:r>
              <a:endParaRPr dirty="0">
                <a:solidFill>
                  <a:schemeClr val="dk2"/>
                </a:solidFill>
                <a:latin typeface="Raleway"/>
                <a:ea typeface="Raleway"/>
                <a:cs typeface="Raleway"/>
                <a:sym typeface="Raleway"/>
              </a:endParaRPr>
            </a:p>
            <a:p>
              <a:pPr>
                <a:spcBef>
                  <a:spcPts val="1067"/>
                </a:spcBef>
              </a:pPr>
              <a:r>
                <a:rPr lang="en" dirty="0">
                  <a:solidFill>
                    <a:schemeClr val="dk2"/>
                  </a:solidFill>
                  <a:latin typeface="Raleway"/>
                  <a:ea typeface="Raleway"/>
                  <a:cs typeface="Raleway"/>
                  <a:sym typeface="Raleway"/>
                </a:rPr>
                <a:t>c. Centrarla en el </a:t>
              </a:r>
              <a:r>
                <a:rPr lang="en" b="1" dirty="0">
                  <a:solidFill>
                    <a:schemeClr val="dk1"/>
                  </a:solidFill>
                  <a:latin typeface="Raleway"/>
                  <a:ea typeface="Raleway"/>
                  <a:cs typeface="Raleway"/>
                  <a:sym typeface="Raleway"/>
                </a:rPr>
                <a:t>aprendizaje</a:t>
              </a:r>
              <a:r>
                <a:rPr lang="en" dirty="0">
                  <a:solidFill>
                    <a:schemeClr val="dk2"/>
                  </a:solidFill>
                  <a:latin typeface="Raleway"/>
                  <a:ea typeface="Raleway"/>
                  <a:cs typeface="Raleway"/>
                  <a:sym typeface="Raleway"/>
                </a:rPr>
                <a:t>, más que en la nota.</a:t>
              </a:r>
              <a:endParaRPr dirty="0">
                <a:solidFill>
                  <a:schemeClr val="dk2"/>
                </a:solidFill>
                <a:latin typeface="Raleway"/>
                <a:ea typeface="Raleway"/>
                <a:cs typeface="Raleway"/>
                <a:sym typeface="Raleway"/>
              </a:endParaRPr>
            </a:p>
            <a:p>
              <a:pPr>
                <a:spcBef>
                  <a:spcPts val="1067"/>
                </a:spcBef>
              </a:pPr>
              <a:r>
                <a:rPr lang="en" dirty="0">
                  <a:solidFill>
                    <a:schemeClr val="dk2"/>
                  </a:solidFill>
                  <a:latin typeface="Raleway"/>
                  <a:ea typeface="Raleway"/>
                  <a:cs typeface="Raleway"/>
                  <a:sym typeface="Raleway"/>
                </a:rPr>
                <a:t>d. Vincularla al </a:t>
              </a:r>
              <a:r>
                <a:rPr lang="en" b="1" dirty="0">
                  <a:solidFill>
                    <a:schemeClr val="dk1"/>
                  </a:solidFill>
                  <a:latin typeface="Raleway"/>
                  <a:ea typeface="Raleway"/>
                  <a:cs typeface="Raleway"/>
                  <a:sym typeface="Raleway"/>
                </a:rPr>
                <a:t>propósito </a:t>
              </a:r>
              <a:r>
                <a:rPr lang="en" dirty="0">
                  <a:solidFill>
                    <a:schemeClr val="dk2"/>
                  </a:solidFill>
                  <a:latin typeface="Raleway"/>
                  <a:ea typeface="Raleway"/>
                  <a:cs typeface="Raleway"/>
                  <a:sym typeface="Raleway"/>
                </a:rPr>
                <a:t>de la tarea y los </a:t>
              </a:r>
              <a:r>
                <a:rPr lang="en" b="1" dirty="0">
                  <a:solidFill>
                    <a:schemeClr val="dk1"/>
                  </a:solidFill>
                  <a:latin typeface="Raleway"/>
                  <a:ea typeface="Raleway"/>
                  <a:cs typeface="Raleway"/>
                  <a:sym typeface="Raleway"/>
                </a:rPr>
                <a:t>criterios</a:t>
              </a:r>
              <a:r>
                <a:rPr lang="en" dirty="0">
                  <a:solidFill>
                    <a:schemeClr val="dk2"/>
                  </a:solidFill>
                  <a:latin typeface="Raleway"/>
                  <a:ea typeface="Raleway"/>
                  <a:cs typeface="Raleway"/>
                  <a:sym typeface="Raleway"/>
                </a:rPr>
                <a:t> de evaluación.</a:t>
              </a:r>
              <a:endParaRPr dirty="0">
                <a:solidFill>
                  <a:schemeClr val="dk2"/>
                </a:solidFill>
                <a:latin typeface="Raleway"/>
                <a:ea typeface="Raleway"/>
                <a:cs typeface="Raleway"/>
                <a:sym typeface="Raleway"/>
              </a:endParaRPr>
            </a:p>
            <a:p>
              <a:pPr>
                <a:spcBef>
                  <a:spcPts val="1067"/>
                </a:spcBef>
              </a:pPr>
              <a:r>
                <a:rPr lang="en" dirty="0">
                  <a:solidFill>
                    <a:schemeClr val="dk2"/>
                  </a:solidFill>
                  <a:latin typeface="Raleway"/>
                  <a:ea typeface="Raleway"/>
                  <a:cs typeface="Raleway"/>
                  <a:sym typeface="Raleway"/>
                </a:rPr>
                <a:t>e. Hacerla </a:t>
              </a:r>
              <a:r>
                <a:rPr lang="en" b="1" dirty="0">
                  <a:solidFill>
                    <a:schemeClr val="dk1"/>
                  </a:solidFill>
                  <a:latin typeface="Raleway"/>
                  <a:ea typeface="Raleway"/>
                  <a:cs typeface="Raleway"/>
                  <a:sym typeface="Raleway"/>
                </a:rPr>
                <a:t>inteligible</a:t>
              </a:r>
              <a:r>
                <a:rPr lang="en" dirty="0">
                  <a:solidFill>
                    <a:schemeClr val="dk1"/>
                  </a:solidFill>
                  <a:latin typeface="Raleway"/>
                  <a:ea typeface="Raleway"/>
                  <a:cs typeface="Raleway"/>
                  <a:sym typeface="Raleway"/>
                </a:rPr>
                <a:t> </a:t>
              </a:r>
              <a:r>
                <a:rPr lang="en" dirty="0">
                  <a:solidFill>
                    <a:schemeClr val="dk2"/>
                  </a:solidFill>
                  <a:latin typeface="Raleway"/>
                  <a:ea typeface="Raleway"/>
                  <a:cs typeface="Raleway"/>
                  <a:sym typeface="Raleway"/>
                </a:rPr>
                <a:t>para los alumnos </a:t>
              </a:r>
              <a:endParaRPr dirty="0">
                <a:solidFill>
                  <a:schemeClr val="dk2"/>
                </a:solidFill>
                <a:latin typeface="Raleway"/>
                <a:ea typeface="Raleway"/>
                <a:cs typeface="Raleway"/>
                <a:sym typeface="Raleway"/>
              </a:endParaRPr>
            </a:p>
            <a:p>
              <a:pPr>
                <a:spcBef>
                  <a:spcPts val="1067"/>
                </a:spcBef>
              </a:pPr>
              <a:r>
                <a:rPr lang="en" dirty="0">
                  <a:solidFill>
                    <a:schemeClr val="dk2"/>
                  </a:solidFill>
                  <a:latin typeface="Raleway"/>
                  <a:ea typeface="Raleway"/>
                  <a:cs typeface="Raleway"/>
                  <a:sym typeface="Raleway"/>
                </a:rPr>
                <a:t>f. Asegurarnos de que los alumnos la </a:t>
              </a:r>
              <a:r>
                <a:rPr lang="en" b="1" dirty="0">
                  <a:solidFill>
                    <a:schemeClr val="dk1"/>
                  </a:solidFill>
                  <a:latin typeface="Raleway"/>
                  <a:ea typeface="Raleway"/>
                  <a:cs typeface="Raleway"/>
                  <a:sym typeface="Raleway"/>
                </a:rPr>
                <a:t>reciben </a:t>
              </a:r>
              <a:r>
                <a:rPr lang="en" dirty="0">
                  <a:solidFill>
                    <a:schemeClr val="dk2"/>
                  </a:solidFill>
                  <a:latin typeface="Raleway"/>
                  <a:ea typeface="Raleway"/>
                  <a:cs typeface="Raleway"/>
                  <a:sym typeface="Raleway"/>
                </a:rPr>
                <a:t>y la </a:t>
              </a:r>
              <a:r>
                <a:rPr lang="en" b="1" dirty="0">
                  <a:solidFill>
                    <a:schemeClr val="dk1"/>
                  </a:solidFill>
                  <a:latin typeface="Raleway"/>
                  <a:ea typeface="Raleway"/>
                  <a:cs typeface="Raleway"/>
                  <a:sym typeface="Raleway"/>
                </a:rPr>
                <a:t>escuchan</a:t>
              </a:r>
              <a:r>
                <a:rPr lang="en" dirty="0">
                  <a:solidFill>
                    <a:schemeClr val="dk2"/>
                  </a:solidFill>
                  <a:latin typeface="Raleway"/>
                  <a:ea typeface="Raleway"/>
                  <a:cs typeface="Raleway"/>
                  <a:sym typeface="Raleway"/>
                </a:rPr>
                <a:t>.</a:t>
              </a:r>
              <a:endParaRPr dirty="0">
                <a:solidFill>
                  <a:schemeClr val="dk2"/>
                </a:solidFill>
                <a:latin typeface="Raleway"/>
                <a:ea typeface="Raleway"/>
                <a:cs typeface="Raleway"/>
                <a:sym typeface="Raleway"/>
              </a:endParaRPr>
            </a:p>
            <a:p>
              <a:pPr>
                <a:spcBef>
                  <a:spcPts val="1067"/>
                </a:spcBef>
                <a:spcAft>
                  <a:spcPts val="1067"/>
                </a:spcAft>
              </a:pPr>
              <a:r>
                <a:rPr lang="en" dirty="0">
                  <a:solidFill>
                    <a:schemeClr val="dk2"/>
                  </a:solidFill>
                  <a:latin typeface="Raleway"/>
                  <a:ea typeface="Raleway"/>
                  <a:cs typeface="Raleway"/>
                  <a:sym typeface="Raleway"/>
                </a:rPr>
                <a:t>g. Hacer que los alumnos </a:t>
              </a:r>
              <a:r>
                <a:rPr lang="en" b="1" dirty="0">
                  <a:solidFill>
                    <a:schemeClr val="dk1"/>
                  </a:solidFill>
                  <a:latin typeface="Raleway"/>
                  <a:ea typeface="Raleway"/>
                  <a:cs typeface="Raleway"/>
                  <a:sym typeface="Raleway"/>
                </a:rPr>
                <a:t>actúen </a:t>
              </a:r>
              <a:r>
                <a:rPr lang="en" dirty="0">
                  <a:solidFill>
                    <a:schemeClr val="dk2"/>
                  </a:solidFill>
                  <a:latin typeface="Raleway"/>
                  <a:ea typeface="Raleway"/>
                  <a:cs typeface="Raleway"/>
                  <a:sym typeface="Raleway"/>
                </a:rPr>
                <a:t>conforme a la retroalimentación proporcionada para </a:t>
              </a:r>
              <a:r>
                <a:rPr lang="en" b="1" dirty="0">
                  <a:solidFill>
                    <a:schemeClr val="dk1"/>
                  </a:solidFill>
                  <a:latin typeface="Raleway"/>
                  <a:ea typeface="Raleway"/>
                  <a:cs typeface="Raleway"/>
                  <a:sym typeface="Raleway"/>
                </a:rPr>
                <a:t>mejorar su trabajo y su aprendizaje.</a:t>
              </a:r>
              <a:endParaRPr b="1" dirty="0">
                <a:solidFill>
                  <a:schemeClr val="dk1"/>
                </a:solidFill>
                <a:latin typeface="Raleway"/>
                <a:ea typeface="Raleway"/>
                <a:cs typeface="Raleway"/>
                <a:sym typeface="Raleway"/>
              </a:endParaRPr>
            </a:p>
          </p:txBody>
        </p:sp>
      </p:grpSp>
      <p:pic>
        <p:nvPicPr>
          <p:cNvPr id="6" name="Imagen 5">
            <a:extLst>
              <a:ext uri="{FF2B5EF4-FFF2-40B4-BE49-F238E27FC236}">
                <a16:creationId xmlns:a16="http://schemas.microsoft.com/office/drawing/2014/main" xmlns="" id="{F182AC1E-90CF-41D8-B45B-BC59DB4E35C7}"/>
              </a:ext>
            </a:extLst>
          </p:cNvPr>
          <p:cNvPicPr>
            <a:picLocks noChangeAspect="1"/>
          </p:cNvPicPr>
          <p:nvPr/>
        </p:nvPicPr>
        <p:blipFill>
          <a:blip r:embed="rId4"/>
          <a:stretch>
            <a:fillRect/>
          </a:stretch>
        </p:blipFill>
        <p:spPr>
          <a:xfrm>
            <a:off x="-1" y="2973"/>
            <a:ext cx="12192001" cy="946703"/>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2"/>
          <p:cNvSpPr txBox="1">
            <a:spLocks noGrp="1"/>
          </p:cNvSpPr>
          <p:nvPr>
            <p:ph type="title"/>
          </p:nvPr>
        </p:nvSpPr>
        <p:spPr>
          <a:xfrm>
            <a:off x="3200496" y="1289700"/>
            <a:ext cx="8428800" cy="847200"/>
          </a:xfrm>
          <a:prstGeom prst="rect">
            <a:avLst/>
          </a:prstGeom>
        </p:spPr>
        <p:txBody>
          <a:bodyPr spcFirstLastPara="1" vert="horz" wrap="square" lIns="121900" tIns="121900" rIns="121900" bIns="121900" rtlCol="0" anchor="t" anchorCtr="0">
            <a:noAutofit/>
          </a:bodyPr>
          <a:lstStyle/>
          <a:p>
            <a:r>
              <a:rPr lang="en" dirty="0"/>
              <a:t>EVALUACIÓN Y CALIFICACIÓN</a:t>
            </a:r>
            <a:endParaRPr dirty="0"/>
          </a:p>
        </p:txBody>
      </p:sp>
      <p:sp>
        <p:nvSpPr>
          <p:cNvPr id="191" name="Google Shape;191;p32"/>
          <p:cNvSpPr txBox="1">
            <a:spLocks noGrp="1"/>
          </p:cNvSpPr>
          <p:nvPr>
            <p:ph type="body" idx="1"/>
          </p:nvPr>
        </p:nvSpPr>
        <p:spPr>
          <a:xfrm>
            <a:off x="3200404" y="2136900"/>
            <a:ext cx="4095200" cy="4003200"/>
          </a:xfrm>
          <a:prstGeom prst="rect">
            <a:avLst/>
          </a:prstGeom>
        </p:spPr>
        <p:txBody>
          <a:bodyPr spcFirstLastPara="1" vert="horz" wrap="square" lIns="121900" tIns="121900" rIns="121900" bIns="121900" rtlCol="0" anchor="t" anchorCtr="0">
            <a:noAutofit/>
          </a:bodyPr>
          <a:lstStyle/>
          <a:p>
            <a:pPr marL="0" indent="0">
              <a:buNone/>
            </a:pPr>
            <a:r>
              <a:rPr lang="en" sz="2400" b="1">
                <a:solidFill>
                  <a:schemeClr val="dk1"/>
                </a:solidFill>
              </a:rPr>
              <a:t>Evaluación</a:t>
            </a:r>
            <a:endParaRPr sz="2400" b="1">
              <a:solidFill>
                <a:schemeClr val="dk1"/>
              </a:solidFill>
            </a:endParaRPr>
          </a:p>
          <a:p>
            <a:pPr marL="0" indent="0">
              <a:lnSpc>
                <a:spcPct val="100000"/>
              </a:lnSpc>
              <a:spcBef>
                <a:spcPts val="2133"/>
              </a:spcBef>
              <a:buNone/>
            </a:pPr>
            <a:r>
              <a:rPr lang="en">
                <a:latin typeface="Raleway"/>
                <a:ea typeface="Raleway"/>
                <a:cs typeface="Raleway"/>
                <a:sym typeface="Raleway"/>
              </a:rPr>
              <a:t>Evaluación apunta a la </a:t>
            </a:r>
            <a:r>
              <a:rPr lang="en" b="1">
                <a:latin typeface="Raleway"/>
                <a:ea typeface="Raleway"/>
                <a:cs typeface="Raleway"/>
                <a:sym typeface="Raleway"/>
              </a:rPr>
              <a:t>evidencia </a:t>
            </a:r>
            <a:r>
              <a:rPr lang="en">
                <a:latin typeface="Raleway"/>
                <a:ea typeface="Raleway"/>
                <a:cs typeface="Raleway"/>
                <a:sym typeface="Raleway"/>
              </a:rPr>
              <a:t>del logro de </a:t>
            </a:r>
            <a:r>
              <a:rPr lang="en" b="1">
                <a:latin typeface="Raleway"/>
                <a:ea typeface="Raleway"/>
                <a:cs typeface="Raleway"/>
                <a:sym typeface="Raleway"/>
              </a:rPr>
              <a:t>resultados de aprendizaje </a:t>
            </a:r>
            <a:endParaRPr b="1">
              <a:latin typeface="Raleway"/>
              <a:ea typeface="Raleway"/>
              <a:cs typeface="Raleway"/>
              <a:sym typeface="Raleway"/>
            </a:endParaRPr>
          </a:p>
          <a:p>
            <a:pPr marL="0" indent="0">
              <a:lnSpc>
                <a:spcPct val="100000"/>
              </a:lnSpc>
              <a:spcBef>
                <a:spcPts val="1067"/>
              </a:spcBef>
              <a:spcAft>
                <a:spcPts val="1067"/>
              </a:spcAft>
              <a:buClr>
                <a:schemeClr val="dk2"/>
              </a:buClr>
              <a:buSzPts val="1100"/>
              <a:buNone/>
            </a:pPr>
            <a:r>
              <a:rPr lang="en">
                <a:latin typeface="Raleway"/>
                <a:ea typeface="Raleway"/>
                <a:cs typeface="Raleway"/>
                <a:sym typeface="Raleway"/>
              </a:rPr>
              <a:t>La evaluación se utiliza para </a:t>
            </a:r>
            <a:r>
              <a:rPr lang="en" b="1">
                <a:latin typeface="Raleway"/>
                <a:ea typeface="Raleway"/>
                <a:cs typeface="Raleway"/>
                <a:sym typeface="Raleway"/>
              </a:rPr>
              <a:t>apoyar el proceso de aprendizaje </a:t>
            </a:r>
            <a:r>
              <a:rPr lang="en">
                <a:latin typeface="Raleway"/>
                <a:ea typeface="Raleway"/>
                <a:cs typeface="Raleway"/>
                <a:sym typeface="Raleway"/>
              </a:rPr>
              <a:t>de un estudiante, entregar retroalimentación, planificar las experiencias pedagógicas y </a:t>
            </a:r>
            <a:r>
              <a:rPr lang="en" b="1">
                <a:latin typeface="Raleway"/>
                <a:ea typeface="Raleway"/>
                <a:cs typeface="Raleway"/>
                <a:sym typeface="Raleway"/>
              </a:rPr>
              <a:t>motivar a los estudiantes</a:t>
            </a:r>
            <a:endParaRPr b="1">
              <a:latin typeface="Raleway"/>
              <a:ea typeface="Raleway"/>
              <a:cs typeface="Raleway"/>
              <a:sym typeface="Raleway"/>
            </a:endParaRPr>
          </a:p>
        </p:txBody>
      </p:sp>
      <p:sp>
        <p:nvSpPr>
          <p:cNvPr id="192" name="Google Shape;192;p32"/>
          <p:cNvSpPr txBox="1">
            <a:spLocks noGrp="1"/>
          </p:cNvSpPr>
          <p:nvPr>
            <p:ph type="body" idx="2"/>
          </p:nvPr>
        </p:nvSpPr>
        <p:spPr>
          <a:xfrm>
            <a:off x="7534096" y="2136900"/>
            <a:ext cx="4095200" cy="4003200"/>
          </a:xfrm>
          <a:prstGeom prst="rect">
            <a:avLst/>
          </a:prstGeom>
        </p:spPr>
        <p:txBody>
          <a:bodyPr spcFirstLastPara="1" vert="horz" wrap="square" lIns="121900" tIns="121900" rIns="121900" bIns="121900" rtlCol="0" anchor="t" anchorCtr="0">
            <a:noAutofit/>
          </a:bodyPr>
          <a:lstStyle/>
          <a:p>
            <a:pPr marL="0" indent="0">
              <a:buNone/>
            </a:pPr>
            <a:r>
              <a:rPr lang="en" sz="2400" b="1">
                <a:solidFill>
                  <a:schemeClr val="dk1"/>
                </a:solidFill>
              </a:rPr>
              <a:t>Calificación</a:t>
            </a:r>
            <a:endParaRPr/>
          </a:p>
          <a:p>
            <a:pPr marL="0" indent="0">
              <a:lnSpc>
                <a:spcPct val="100000"/>
              </a:lnSpc>
              <a:spcBef>
                <a:spcPts val="2133"/>
              </a:spcBef>
              <a:buNone/>
            </a:pPr>
            <a:r>
              <a:rPr lang="en">
                <a:latin typeface="Raleway"/>
                <a:ea typeface="Raleway"/>
                <a:cs typeface="Raleway"/>
                <a:sym typeface="Raleway"/>
              </a:rPr>
              <a:t>La calificación a la representación de este logro en un </a:t>
            </a:r>
            <a:r>
              <a:rPr lang="en" b="1">
                <a:latin typeface="Raleway"/>
                <a:ea typeface="Raleway"/>
                <a:cs typeface="Raleway"/>
                <a:sym typeface="Raleway"/>
              </a:rPr>
              <a:t>símbolo </a:t>
            </a:r>
            <a:r>
              <a:rPr lang="en">
                <a:latin typeface="Raleway"/>
                <a:ea typeface="Raleway"/>
                <a:cs typeface="Raleway"/>
                <a:sym typeface="Raleway"/>
              </a:rPr>
              <a:t>de entendimiento común.</a:t>
            </a:r>
            <a:endParaRPr>
              <a:latin typeface="Raleway"/>
              <a:ea typeface="Raleway"/>
              <a:cs typeface="Raleway"/>
              <a:sym typeface="Raleway"/>
            </a:endParaRPr>
          </a:p>
          <a:p>
            <a:pPr marL="0" indent="0">
              <a:lnSpc>
                <a:spcPct val="100000"/>
              </a:lnSpc>
              <a:spcBef>
                <a:spcPts val="1067"/>
              </a:spcBef>
              <a:buNone/>
            </a:pPr>
            <a:r>
              <a:rPr lang="en">
                <a:latin typeface="Raleway"/>
                <a:ea typeface="Raleway"/>
                <a:cs typeface="Raleway"/>
                <a:sym typeface="Raleway"/>
              </a:rPr>
              <a:t>Calificación se utiliza para </a:t>
            </a:r>
            <a:r>
              <a:rPr lang="en" b="1">
                <a:latin typeface="Raleway"/>
                <a:ea typeface="Raleway"/>
                <a:cs typeface="Raleway"/>
                <a:sym typeface="Raleway"/>
              </a:rPr>
              <a:t>comunicar </a:t>
            </a:r>
            <a:r>
              <a:rPr lang="en">
                <a:latin typeface="Raleway"/>
                <a:ea typeface="Raleway"/>
                <a:cs typeface="Raleway"/>
                <a:sym typeface="Raleway"/>
              </a:rPr>
              <a:t>el logro a los actores de la comunidad educativa con el propósito de </a:t>
            </a:r>
            <a:r>
              <a:rPr lang="en" b="1">
                <a:latin typeface="Raleway"/>
                <a:ea typeface="Raleway"/>
                <a:cs typeface="Raleway"/>
                <a:sym typeface="Raleway"/>
              </a:rPr>
              <a:t>involucrarlos </a:t>
            </a:r>
            <a:r>
              <a:rPr lang="en">
                <a:latin typeface="Raleway"/>
                <a:ea typeface="Raleway"/>
                <a:cs typeface="Raleway"/>
                <a:sym typeface="Raleway"/>
              </a:rPr>
              <a:t>en los diferentes procesos educativos de los estudiantes.</a:t>
            </a:r>
            <a:endParaRPr>
              <a:latin typeface="Raleway"/>
              <a:ea typeface="Raleway"/>
              <a:cs typeface="Raleway"/>
              <a:sym typeface="Raleway"/>
            </a:endParaRPr>
          </a:p>
          <a:p>
            <a:pPr marL="0" indent="0">
              <a:lnSpc>
                <a:spcPct val="100000"/>
              </a:lnSpc>
              <a:spcBef>
                <a:spcPts val="1067"/>
              </a:spcBef>
              <a:spcAft>
                <a:spcPts val="1067"/>
              </a:spcAft>
              <a:buClr>
                <a:schemeClr val="dk2"/>
              </a:buClr>
              <a:buSzPts val="1100"/>
              <a:buNone/>
            </a:pPr>
            <a:endParaRPr>
              <a:latin typeface="Raleway"/>
              <a:ea typeface="Raleway"/>
              <a:cs typeface="Raleway"/>
              <a:sym typeface="Raleway"/>
            </a:endParaRPr>
          </a:p>
        </p:txBody>
      </p:sp>
      <p:sp>
        <p:nvSpPr>
          <p:cNvPr id="193" name="Google Shape;193;p32"/>
          <p:cNvSpPr/>
          <p:nvPr/>
        </p:nvSpPr>
        <p:spPr>
          <a:xfrm>
            <a:off x="611433" y="2305877"/>
            <a:ext cx="2350400" cy="40032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buClr>
                <a:schemeClr val="dk2"/>
              </a:buClr>
              <a:buSzPts val="1100"/>
            </a:pPr>
            <a:r>
              <a:rPr lang="en" dirty="0">
                <a:solidFill>
                  <a:srgbClr val="FFFFFF"/>
                </a:solidFill>
                <a:latin typeface="Raleway"/>
                <a:ea typeface="Raleway"/>
                <a:cs typeface="Raleway"/>
                <a:sym typeface="Raleway"/>
              </a:rPr>
              <a:t>La evaluación forma parte de un </a:t>
            </a:r>
            <a:r>
              <a:rPr lang="en" b="1" dirty="0">
                <a:solidFill>
                  <a:srgbClr val="FFFFFF"/>
                </a:solidFill>
                <a:latin typeface="Raleway"/>
                <a:ea typeface="Raleway"/>
                <a:cs typeface="Raleway"/>
                <a:sym typeface="Raleway"/>
              </a:rPr>
              <a:t>proceso continuo</a:t>
            </a:r>
            <a:r>
              <a:rPr lang="en" dirty="0">
                <a:solidFill>
                  <a:srgbClr val="FFFFFF"/>
                </a:solidFill>
                <a:latin typeface="Raleway"/>
                <a:ea typeface="Raleway"/>
                <a:cs typeface="Raleway"/>
                <a:sym typeface="Raleway"/>
              </a:rPr>
              <a:t>, que sólo es segregable desde una</a:t>
            </a:r>
            <a:endParaRPr dirty="0">
              <a:solidFill>
                <a:srgbClr val="FFFFFF"/>
              </a:solidFill>
              <a:latin typeface="Raleway"/>
              <a:ea typeface="Raleway"/>
              <a:cs typeface="Raleway"/>
              <a:sym typeface="Raleway"/>
            </a:endParaRPr>
          </a:p>
          <a:p>
            <a:pPr>
              <a:buClr>
                <a:schemeClr val="dk2"/>
              </a:buClr>
              <a:buSzPts val="1100"/>
            </a:pPr>
            <a:r>
              <a:rPr lang="en" dirty="0">
                <a:solidFill>
                  <a:srgbClr val="FFFFFF"/>
                </a:solidFill>
                <a:latin typeface="Raleway"/>
                <a:ea typeface="Raleway"/>
                <a:cs typeface="Raleway"/>
                <a:sym typeface="Raleway"/>
              </a:rPr>
              <a:t>perspectiva metodológica. La evaluación, por lo tanto, es el conjunto mayor del que</a:t>
            </a:r>
            <a:endParaRPr dirty="0">
              <a:solidFill>
                <a:srgbClr val="FFFFFF"/>
              </a:solidFill>
              <a:latin typeface="Raleway"/>
              <a:ea typeface="Raleway"/>
              <a:cs typeface="Raleway"/>
              <a:sym typeface="Raleway"/>
            </a:endParaRPr>
          </a:p>
          <a:p>
            <a:pPr>
              <a:buClr>
                <a:schemeClr val="dk2"/>
              </a:buClr>
              <a:buSzPts val="1100"/>
            </a:pPr>
            <a:r>
              <a:rPr lang="en" b="1" dirty="0">
                <a:solidFill>
                  <a:srgbClr val="FFFFFF"/>
                </a:solidFill>
                <a:latin typeface="Raleway"/>
                <a:ea typeface="Raleway"/>
                <a:cs typeface="Raleway"/>
                <a:sym typeface="Raleway"/>
              </a:rPr>
              <a:t>puede emerger la calificación. </a:t>
            </a:r>
            <a:endParaRPr sz="800" dirty="0">
              <a:solidFill>
                <a:srgbClr val="FFFFFF"/>
              </a:solidFill>
            </a:endParaRPr>
          </a:p>
        </p:txBody>
      </p:sp>
      <p:pic>
        <p:nvPicPr>
          <p:cNvPr id="6" name="Imagen 5">
            <a:extLst>
              <a:ext uri="{FF2B5EF4-FFF2-40B4-BE49-F238E27FC236}">
                <a16:creationId xmlns:a16="http://schemas.microsoft.com/office/drawing/2014/main" xmlns="" id="{57154A3F-6FC7-4329-B0A3-19B033A89B68}"/>
              </a:ext>
            </a:extLst>
          </p:cNvPr>
          <p:cNvPicPr>
            <a:picLocks noChangeAspect="1"/>
          </p:cNvPicPr>
          <p:nvPr/>
        </p:nvPicPr>
        <p:blipFill>
          <a:blip r:embed="rId3"/>
          <a:stretch>
            <a:fillRect/>
          </a:stretch>
        </p:blipFill>
        <p:spPr>
          <a:xfrm>
            <a:off x="-1" y="2973"/>
            <a:ext cx="12192001" cy="946703"/>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3"/>
          <p:cNvSpPr txBox="1">
            <a:spLocks noGrp="1"/>
          </p:cNvSpPr>
          <p:nvPr>
            <p:ph type="title"/>
          </p:nvPr>
        </p:nvSpPr>
        <p:spPr>
          <a:xfrm>
            <a:off x="377467" y="1867505"/>
            <a:ext cx="6199600" cy="3889517"/>
          </a:xfrm>
          <a:prstGeom prst="rect">
            <a:avLst/>
          </a:prstGeom>
        </p:spPr>
        <p:txBody>
          <a:bodyPr spcFirstLastPara="1" vert="horz" wrap="square" lIns="121900" tIns="121900" rIns="121900" bIns="121900" rtlCol="0" anchor="t" anchorCtr="0">
            <a:noAutofit/>
          </a:bodyPr>
          <a:lstStyle/>
          <a:p>
            <a:r>
              <a:rPr lang="en" sz="2800" dirty="0">
                <a:solidFill>
                  <a:schemeClr val="tx1"/>
                </a:solidFill>
              </a:rPr>
              <a:t>Considerar la evaluación como parte del proceso de enseñanza-aprendizaje,</a:t>
            </a:r>
            <a:endParaRPr sz="2800" dirty="0">
              <a:solidFill>
                <a:schemeClr val="tx1"/>
              </a:solidFill>
            </a:endParaRPr>
          </a:p>
          <a:p>
            <a:r>
              <a:rPr lang="en" sz="2800" dirty="0">
                <a:solidFill>
                  <a:schemeClr val="tx1"/>
                </a:solidFill>
              </a:rPr>
              <a:t>demanda  planificar de manera clara y ordenada para lograr coherencia en nuestras estrategias y técnicas evaluativas producto de una visión global y una propuesta intencionada y previa de qué necesitamos evaluar</a:t>
            </a:r>
            <a:endParaRPr sz="2800" dirty="0">
              <a:solidFill>
                <a:schemeClr val="tx1"/>
              </a:solidFill>
            </a:endParaRPr>
          </a:p>
          <a:p>
            <a:r>
              <a:rPr lang="en" sz="2800" dirty="0">
                <a:solidFill>
                  <a:schemeClr val="tx1"/>
                </a:solidFill>
              </a:rPr>
              <a:t>y cómo y cuándo lo haremos.</a:t>
            </a:r>
            <a:endParaRPr sz="2800" dirty="0">
              <a:solidFill>
                <a:schemeClr val="tx1"/>
              </a:solidFill>
            </a:endParaRPr>
          </a:p>
        </p:txBody>
      </p:sp>
      <p:grpSp>
        <p:nvGrpSpPr>
          <p:cNvPr id="199" name="Google Shape;199;p33"/>
          <p:cNvGrpSpPr/>
          <p:nvPr/>
        </p:nvGrpSpPr>
        <p:grpSpPr>
          <a:xfrm>
            <a:off x="6252480" y="837288"/>
            <a:ext cx="5939520" cy="5645527"/>
            <a:chOff x="2198590" y="-421628"/>
            <a:chExt cx="4454640" cy="4234145"/>
          </a:xfrm>
        </p:grpSpPr>
        <p:sp>
          <p:nvSpPr>
            <p:cNvPr id="200" name="Google Shape;200;p33"/>
            <p:cNvSpPr/>
            <p:nvPr/>
          </p:nvSpPr>
          <p:spPr>
            <a:xfrm rot="-3292495">
              <a:off x="3868418" y="1294059"/>
              <a:ext cx="1142930" cy="1138088"/>
            </a:xfrm>
            <a:prstGeom prst="ellipse">
              <a:avLst/>
            </a:prstGeom>
            <a:solidFill>
              <a:srgbClr val="A1C3FA"/>
            </a:solidFill>
            <a:ln>
              <a:noFill/>
            </a:ln>
          </p:spPr>
          <p:txBody>
            <a:bodyPr spcFirstLastPara="1" wrap="square" lIns="121900" tIns="60933" rIns="121900" bIns="60933" anchor="ctr" anchorCtr="0">
              <a:noAutofit/>
            </a:bodyPr>
            <a:lstStyle/>
            <a:p>
              <a:endParaRPr sz="2400"/>
            </a:p>
          </p:txBody>
        </p:sp>
        <p:grpSp>
          <p:nvGrpSpPr>
            <p:cNvPr id="201" name="Google Shape;201;p33"/>
            <p:cNvGrpSpPr/>
            <p:nvPr/>
          </p:nvGrpSpPr>
          <p:grpSpPr>
            <a:xfrm>
              <a:off x="4110735" y="956479"/>
              <a:ext cx="2542495" cy="2856039"/>
              <a:chOff x="4184863" y="1520198"/>
              <a:chExt cx="2958454" cy="3298347"/>
            </a:xfrm>
          </p:grpSpPr>
          <p:sp>
            <p:nvSpPr>
              <p:cNvPr id="202" name="Google Shape;202;p33"/>
              <p:cNvSpPr/>
              <p:nvPr/>
            </p:nvSpPr>
            <p:spPr>
              <a:xfrm rot="-3280088">
                <a:off x="4136321" y="2563569"/>
                <a:ext cx="3184127" cy="1211606"/>
              </a:xfrm>
              <a:custGeom>
                <a:avLst/>
                <a:gdLst/>
                <a:ahLst/>
                <a:cxnLst/>
                <a:rect l="l" t="t" r="r" b="b"/>
                <a:pathLst>
                  <a:path w="492" h="187" extrusionOk="0">
                    <a:moveTo>
                      <a:pt x="457" y="0"/>
                    </a:moveTo>
                    <a:cubicBezTo>
                      <a:pt x="416" y="91"/>
                      <a:pt x="325" y="155"/>
                      <a:pt x="218" y="155"/>
                    </a:cubicBezTo>
                    <a:cubicBezTo>
                      <a:pt x="137" y="155"/>
                      <a:pt x="64" y="118"/>
                      <a:pt x="17" y="60"/>
                    </a:cubicBezTo>
                    <a:cubicBezTo>
                      <a:pt x="11" y="70"/>
                      <a:pt x="5" y="80"/>
                      <a:pt x="0" y="90"/>
                    </a:cubicBezTo>
                    <a:cubicBezTo>
                      <a:pt x="54" y="150"/>
                      <a:pt x="132" y="187"/>
                      <a:pt x="218" y="187"/>
                    </a:cubicBezTo>
                    <a:cubicBezTo>
                      <a:pt x="343" y="187"/>
                      <a:pt x="449" y="109"/>
                      <a:pt x="492" y="0"/>
                    </a:cubicBezTo>
                    <a:cubicBezTo>
                      <a:pt x="480" y="0"/>
                      <a:pt x="468" y="1"/>
                      <a:pt x="457" y="0"/>
                    </a:cubicBezTo>
                    <a:close/>
                  </a:path>
                </a:pathLst>
              </a:custGeom>
              <a:solidFill>
                <a:srgbClr val="A1C3FA"/>
              </a:solidFill>
              <a:ln w="9525" cap="flat" cmpd="sng">
                <a:solidFill>
                  <a:srgbClr val="FFFFFF"/>
                </a:solidFill>
                <a:prstDash val="solid"/>
                <a:miter lim="8000"/>
                <a:headEnd type="none" w="sm" len="sm"/>
                <a:tailEnd type="none" w="sm" len="sm"/>
              </a:ln>
            </p:spPr>
            <p:txBody>
              <a:bodyPr spcFirstLastPara="1" wrap="square" lIns="121900" tIns="60933" rIns="121900" bIns="60933" anchor="t" anchorCtr="0">
                <a:noAutofit/>
              </a:bodyPr>
              <a:lstStyle/>
              <a:p>
                <a:endParaRPr sz="2400"/>
              </a:p>
            </p:txBody>
          </p:sp>
          <p:sp>
            <p:nvSpPr>
              <p:cNvPr id="203" name="Google Shape;203;p33"/>
              <p:cNvSpPr/>
              <p:nvPr/>
            </p:nvSpPr>
            <p:spPr>
              <a:xfrm rot="-3280088">
                <a:off x="4100923" y="2460157"/>
                <a:ext cx="2729637" cy="1205146"/>
              </a:xfrm>
              <a:custGeom>
                <a:avLst/>
                <a:gdLst/>
                <a:ahLst/>
                <a:cxnLst/>
                <a:rect l="l" t="t" r="r" b="b"/>
                <a:pathLst>
                  <a:path w="440" h="194" extrusionOk="0">
                    <a:moveTo>
                      <a:pt x="262" y="39"/>
                    </a:moveTo>
                    <a:cubicBezTo>
                      <a:pt x="206" y="71"/>
                      <a:pt x="134" y="53"/>
                      <a:pt x="100" y="0"/>
                    </a:cubicBezTo>
                    <a:cubicBezTo>
                      <a:pt x="57" y="25"/>
                      <a:pt x="24" y="60"/>
                      <a:pt x="0" y="99"/>
                    </a:cubicBezTo>
                    <a:cubicBezTo>
                      <a:pt x="47" y="157"/>
                      <a:pt x="120" y="194"/>
                      <a:pt x="201" y="194"/>
                    </a:cubicBezTo>
                    <a:cubicBezTo>
                      <a:pt x="308" y="194"/>
                      <a:pt x="399" y="130"/>
                      <a:pt x="440" y="39"/>
                    </a:cubicBezTo>
                    <a:cubicBezTo>
                      <a:pt x="393" y="37"/>
                      <a:pt x="346" y="24"/>
                      <a:pt x="303" y="0"/>
                    </a:cubicBezTo>
                    <a:cubicBezTo>
                      <a:pt x="292" y="15"/>
                      <a:pt x="279" y="29"/>
                      <a:pt x="262" y="39"/>
                    </a:cubicBezTo>
                    <a:close/>
                  </a:path>
                </a:pathLst>
              </a:custGeom>
              <a:solidFill>
                <a:srgbClr val="307BF3"/>
              </a:solidFill>
              <a:ln w="9525" cap="flat" cmpd="sng">
                <a:solidFill>
                  <a:srgbClr val="FFFFFF"/>
                </a:solidFill>
                <a:prstDash val="solid"/>
                <a:miter lim="8000"/>
                <a:headEnd type="none" w="sm" len="sm"/>
                <a:tailEnd type="none" w="sm" len="sm"/>
              </a:ln>
            </p:spPr>
            <p:txBody>
              <a:bodyPr spcFirstLastPara="1" wrap="square" lIns="121900" tIns="60933" rIns="121900" bIns="60933" anchor="t" anchorCtr="0">
                <a:noAutofit/>
              </a:bodyPr>
              <a:lstStyle/>
              <a:p>
                <a:endParaRPr sz="2400"/>
              </a:p>
            </p:txBody>
          </p:sp>
          <p:sp>
            <p:nvSpPr>
              <p:cNvPr id="204" name="Google Shape;204;p33"/>
              <p:cNvSpPr txBox="1"/>
              <p:nvPr/>
            </p:nvSpPr>
            <p:spPr>
              <a:xfrm rot="-3779206">
                <a:off x="4733052" y="2863735"/>
                <a:ext cx="1577952" cy="563236"/>
              </a:xfrm>
              <a:prstGeom prst="rect">
                <a:avLst/>
              </a:prstGeom>
              <a:noFill/>
              <a:ln>
                <a:noFill/>
              </a:ln>
            </p:spPr>
            <p:txBody>
              <a:bodyPr spcFirstLastPara="1" wrap="square" lIns="121900" tIns="121900" rIns="121900" bIns="121900" anchor="ctr" anchorCtr="0">
                <a:noAutofit/>
              </a:bodyPr>
              <a:lstStyle/>
              <a:p>
                <a:pPr algn="ctr"/>
                <a:r>
                  <a:rPr lang="en" sz="1333">
                    <a:solidFill>
                      <a:srgbClr val="FFFFFF"/>
                    </a:solidFill>
                    <a:latin typeface="Roboto"/>
                    <a:ea typeface="Roboto"/>
                    <a:cs typeface="Roboto"/>
                    <a:sym typeface="Roboto"/>
                  </a:rPr>
                  <a:t>Vestibulum congue </a:t>
                </a:r>
                <a:endParaRPr sz="1333">
                  <a:solidFill>
                    <a:srgbClr val="FFFFFF"/>
                  </a:solidFill>
                  <a:latin typeface="Roboto"/>
                  <a:ea typeface="Roboto"/>
                  <a:cs typeface="Roboto"/>
                  <a:sym typeface="Roboto"/>
                </a:endParaRPr>
              </a:p>
            </p:txBody>
          </p:sp>
        </p:grpSp>
        <p:grpSp>
          <p:nvGrpSpPr>
            <p:cNvPr id="205" name="Google Shape;205;p33"/>
            <p:cNvGrpSpPr/>
            <p:nvPr/>
          </p:nvGrpSpPr>
          <p:grpSpPr>
            <a:xfrm>
              <a:off x="2970198" y="-421628"/>
              <a:ext cx="2830500" cy="2790723"/>
              <a:chOff x="2857731" y="-71332"/>
              <a:chExt cx="3293577" cy="3222916"/>
            </a:xfrm>
          </p:grpSpPr>
          <p:sp>
            <p:nvSpPr>
              <p:cNvPr id="206" name="Google Shape;206;p33"/>
              <p:cNvSpPr/>
              <p:nvPr/>
            </p:nvSpPr>
            <p:spPr>
              <a:xfrm rot="-3280089">
                <a:off x="3410337" y="297186"/>
                <a:ext cx="2188366" cy="2485879"/>
              </a:xfrm>
              <a:custGeom>
                <a:avLst/>
                <a:gdLst/>
                <a:ahLst/>
                <a:cxnLst/>
                <a:rect l="l" t="t" r="r" b="b"/>
                <a:pathLst>
                  <a:path w="338" h="384" extrusionOk="0">
                    <a:moveTo>
                      <a:pt x="45" y="32"/>
                    </a:moveTo>
                    <a:cubicBezTo>
                      <a:pt x="189" y="32"/>
                      <a:pt x="306" y="148"/>
                      <a:pt x="306" y="292"/>
                    </a:cubicBezTo>
                    <a:cubicBezTo>
                      <a:pt x="306" y="325"/>
                      <a:pt x="300" y="355"/>
                      <a:pt x="289" y="384"/>
                    </a:cubicBezTo>
                    <a:cubicBezTo>
                      <a:pt x="301" y="384"/>
                      <a:pt x="312" y="384"/>
                      <a:pt x="324" y="383"/>
                    </a:cubicBezTo>
                    <a:cubicBezTo>
                      <a:pt x="333" y="354"/>
                      <a:pt x="338" y="324"/>
                      <a:pt x="338" y="292"/>
                    </a:cubicBezTo>
                    <a:cubicBezTo>
                      <a:pt x="338" y="131"/>
                      <a:pt x="207" y="0"/>
                      <a:pt x="45" y="0"/>
                    </a:cubicBezTo>
                    <a:cubicBezTo>
                      <a:pt x="30" y="0"/>
                      <a:pt x="15" y="1"/>
                      <a:pt x="0" y="3"/>
                    </a:cubicBezTo>
                    <a:cubicBezTo>
                      <a:pt x="6" y="13"/>
                      <a:pt x="12" y="23"/>
                      <a:pt x="18" y="33"/>
                    </a:cubicBezTo>
                    <a:cubicBezTo>
                      <a:pt x="27" y="32"/>
                      <a:pt x="36" y="32"/>
                      <a:pt x="45" y="32"/>
                    </a:cubicBezTo>
                    <a:close/>
                  </a:path>
                </a:pathLst>
              </a:custGeom>
              <a:solidFill>
                <a:srgbClr val="A1C3FA"/>
              </a:solidFill>
              <a:ln w="9525" cap="flat" cmpd="sng">
                <a:solidFill>
                  <a:srgbClr val="FFFFFF"/>
                </a:solidFill>
                <a:prstDash val="solid"/>
                <a:miter lim="8000"/>
                <a:headEnd type="none" w="sm" len="sm"/>
                <a:tailEnd type="none" w="sm" len="sm"/>
              </a:ln>
            </p:spPr>
            <p:txBody>
              <a:bodyPr spcFirstLastPara="1" wrap="square" lIns="121900" tIns="60933" rIns="121900" bIns="60933" anchor="t" anchorCtr="0">
                <a:noAutofit/>
              </a:bodyPr>
              <a:lstStyle/>
              <a:p>
                <a:endParaRPr sz="2400"/>
              </a:p>
            </p:txBody>
          </p:sp>
          <p:sp>
            <p:nvSpPr>
              <p:cNvPr id="207" name="Google Shape;207;p33"/>
              <p:cNvSpPr/>
              <p:nvPr/>
            </p:nvSpPr>
            <p:spPr>
              <a:xfrm rot="-3280088">
                <a:off x="3667674" y="581521"/>
                <a:ext cx="1790169" cy="2186080"/>
              </a:xfrm>
              <a:custGeom>
                <a:avLst/>
                <a:gdLst/>
                <a:ahLst/>
                <a:cxnLst/>
                <a:rect l="l" t="t" r="r" b="b"/>
                <a:pathLst>
                  <a:path w="288" h="352" extrusionOk="0">
                    <a:moveTo>
                      <a:pt x="27" y="0"/>
                    </a:moveTo>
                    <a:cubicBezTo>
                      <a:pt x="18" y="0"/>
                      <a:pt x="9" y="0"/>
                      <a:pt x="0" y="1"/>
                    </a:cubicBezTo>
                    <a:cubicBezTo>
                      <a:pt x="21" y="43"/>
                      <a:pt x="34" y="90"/>
                      <a:pt x="35" y="140"/>
                    </a:cubicBezTo>
                    <a:cubicBezTo>
                      <a:pt x="74" y="142"/>
                      <a:pt x="111" y="163"/>
                      <a:pt x="132" y="200"/>
                    </a:cubicBezTo>
                    <a:cubicBezTo>
                      <a:pt x="153" y="236"/>
                      <a:pt x="153" y="279"/>
                      <a:pt x="136" y="315"/>
                    </a:cubicBezTo>
                    <a:cubicBezTo>
                      <a:pt x="179" y="339"/>
                      <a:pt x="225" y="351"/>
                      <a:pt x="271" y="352"/>
                    </a:cubicBezTo>
                    <a:cubicBezTo>
                      <a:pt x="282" y="323"/>
                      <a:pt x="288" y="293"/>
                      <a:pt x="288" y="260"/>
                    </a:cubicBezTo>
                    <a:cubicBezTo>
                      <a:pt x="288" y="116"/>
                      <a:pt x="171" y="0"/>
                      <a:pt x="27" y="0"/>
                    </a:cubicBezTo>
                    <a:close/>
                  </a:path>
                </a:pathLst>
              </a:custGeom>
              <a:solidFill>
                <a:srgbClr val="0D5DDF"/>
              </a:solidFill>
              <a:ln w="9525" cap="flat" cmpd="sng">
                <a:solidFill>
                  <a:srgbClr val="FFFFFF"/>
                </a:solidFill>
                <a:prstDash val="solid"/>
                <a:miter lim="8000"/>
                <a:headEnd type="none" w="sm" len="sm"/>
                <a:tailEnd type="none" w="sm" len="sm"/>
              </a:ln>
            </p:spPr>
            <p:txBody>
              <a:bodyPr spcFirstLastPara="1" wrap="square" lIns="121900" tIns="60933" rIns="121900" bIns="60933" anchor="t" anchorCtr="0">
                <a:noAutofit/>
              </a:bodyPr>
              <a:lstStyle/>
              <a:p>
                <a:endParaRPr sz="2400"/>
              </a:p>
            </p:txBody>
          </p:sp>
          <p:sp>
            <p:nvSpPr>
              <p:cNvPr id="208" name="Google Shape;208;p33"/>
              <p:cNvSpPr txBox="1"/>
              <p:nvPr/>
            </p:nvSpPr>
            <p:spPr>
              <a:xfrm>
                <a:off x="3782825" y="1153125"/>
                <a:ext cx="1578000" cy="563100"/>
              </a:xfrm>
              <a:prstGeom prst="rect">
                <a:avLst/>
              </a:prstGeom>
              <a:noFill/>
              <a:ln>
                <a:noFill/>
              </a:ln>
            </p:spPr>
            <p:txBody>
              <a:bodyPr spcFirstLastPara="1" wrap="square" lIns="121900" tIns="121900" rIns="121900" bIns="121900" anchor="ctr" anchorCtr="0">
                <a:noAutofit/>
              </a:bodyPr>
              <a:lstStyle/>
              <a:p>
                <a:pPr algn="ctr"/>
                <a:r>
                  <a:rPr lang="en" sz="1333">
                    <a:solidFill>
                      <a:srgbClr val="FFFFFF"/>
                    </a:solidFill>
                    <a:latin typeface="Roboto"/>
                    <a:ea typeface="Roboto"/>
                    <a:cs typeface="Roboto"/>
                    <a:sym typeface="Roboto"/>
                  </a:rPr>
                  <a:t>Vestibulum congue </a:t>
                </a:r>
                <a:endParaRPr sz="1333">
                  <a:solidFill>
                    <a:srgbClr val="FFFFFF"/>
                  </a:solidFill>
                  <a:latin typeface="Roboto"/>
                  <a:ea typeface="Roboto"/>
                  <a:cs typeface="Roboto"/>
                  <a:sym typeface="Roboto"/>
                </a:endParaRPr>
              </a:p>
            </p:txBody>
          </p:sp>
        </p:grpSp>
        <p:grpSp>
          <p:nvGrpSpPr>
            <p:cNvPr id="209" name="Google Shape;209;p33"/>
            <p:cNvGrpSpPr/>
            <p:nvPr/>
          </p:nvGrpSpPr>
          <p:grpSpPr>
            <a:xfrm>
              <a:off x="2198590" y="1098895"/>
              <a:ext cx="2942958" cy="2703581"/>
              <a:chOff x="1959887" y="1684671"/>
              <a:chExt cx="3424433" cy="3122279"/>
            </a:xfrm>
          </p:grpSpPr>
          <p:sp>
            <p:nvSpPr>
              <p:cNvPr id="210" name="Google Shape;210;p33"/>
              <p:cNvSpPr/>
              <p:nvPr/>
            </p:nvSpPr>
            <p:spPr>
              <a:xfrm rot="-3280088">
                <a:off x="2859669" y="1740600"/>
                <a:ext cx="1624870" cy="3045726"/>
              </a:xfrm>
              <a:custGeom>
                <a:avLst/>
                <a:gdLst/>
                <a:ahLst/>
                <a:cxnLst/>
                <a:rect l="l" t="t" r="r" b="b"/>
                <a:pathLst>
                  <a:path w="251" h="470" extrusionOk="0">
                    <a:moveTo>
                      <a:pt x="32" y="286"/>
                    </a:moveTo>
                    <a:cubicBezTo>
                      <a:pt x="32" y="157"/>
                      <a:pt x="127" y="49"/>
                      <a:pt x="251" y="29"/>
                    </a:cubicBezTo>
                    <a:cubicBezTo>
                      <a:pt x="245" y="19"/>
                      <a:pt x="239" y="9"/>
                      <a:pt x="233" y="0"/>
                    </a:cubicBezTo>
                    <a:cubicBezTo>
                      <a:pt x="100" y="28"/>
                      <a:pt x="0" y="145"/>
                      <a:pt x="0" y="286"/>
                    </a:cubicBezTo>
                    <a:cubicBezTo>
                      <a:pt x="0" y="356"/>
                      <a:pt x="25" y="420"/>
                      <a:pt x="65" y="470"/>
                    </a:cubicBezTo>
                    <a:cubicBezTo>
                      <a:pt x="70" y="460"/>
                      <a:pt x="76" y="450"/>
                      <a:pt x="82" y="440"/>
                    </a:cubicBezTo>
                    <a:cubicBezTo>
                      <a:pt x="51" y="397"/>
                      <a:pt x="32" y="344"/>
                      <a:pt x="32" y="286"/>
                    </a:cubicBezTo>
                    <a:close/>
                  </a:path>
                </a:pathLst>
              </a:custGeom>
              <a:solidFill>
                <a:srgbClr val="A1C3FA"/>
              </a:solidFill>
              <a:ln w="9525" cap="flat" cmpd="sng">
                <a:solidFill>
                  <a:srgbClr val="FFFFFF"/>
                </a:solidFill>
                <a:prstDash val="solid"/>
                <a:miter lim="8000"/>
                <a:headEnd type="none" w="sm" len="sm"/>
                <a:tailEnd type="none" w="sm" len="sm"/>
              </a:ln>
            </p:spPr>
            <p:txBody>
              <a:bodyPr spcFirstLastPara="1" wrap="square" lIns="121900" tIns="60933" rIns="121900" bIns="60933" anchor="t" anchorCtr="0">
                <a:noAutofit/>
              </a:bodyPr>
              <a:lstStyle/>
              <a:p>
                <a:endParaRPr sz="2400"/>
              </a:p>
            </p:txBody>
          </p:sp>
          <p:sp>
            <p:nvSpPr>
              <p:cNvPr id="211" name="Google Shape;211;p33"/>
              <p:cNvSpPr/>
              <p:nvPr/>
            </p:nvSpPr>
            <p:spPr>
              <a:xfrm rot="-3280089">
                <a:off x="3037225" y="1789647"/>
                <a:ext cx="1575644" cy="2550423"/>
              </a:xfrm>
              <a:custGeom>
                <a:avLst/>
                <a:gdLst/>
                <a:ahLst/>
                <a:cxnLst/>
                <a:rect l="l" t="t" r="r" b="b"/>
                <a:pathLst>
                  <a:path w="254" h="411" extrusionOk="0">
                    <a:moveTo>
                      <a:pt x="152" y="311"/>
                    </a:moveTo>
                    <a:cubicBezTo>
                      <a:pt x="124" y="254"/>
                      <a:pt x="145" y="185"/>
                      <a:pt x="200" y="153"/>
                    </a:cubicBezTo>
                    <a:cubicBezTo>
                      <a:pt x="217" y="143"/>
                      <a:pt x="236" y="137"/>
                      <a:pt x="254" y="136"/>
                    </a:cubicBezTo>
                    <a:cubicBezTo>
                      <a:pt x="253" y="87"/>
                      <a:pt x="241" y="41"/>
                      <a:pt x="219" y="0"/>
                    </a:cubicBezTo>
                    <a:cubicBezTo>
                      <a:pt x="95" y="20"/>
                      <a:pt x="0" y="128"/>
                      <a:pt x="0" y="257"/>
                    </a:cubicBezTo>
                    <a:cubicBezTo>
                      <a:pt x="0" y="315"/>
                      <a:pt x="19" y="368"/>
                      <a:pt x="50" y="411"/>
                    </a:cubicBezTo>
                    <a:cubicBezTo>
                      <a:pt x="75" y="371"/>
                      <a:pt x="110" y="337"/>
                      <a:pt x="152" y="311"/>
                    </a:cubicBezTo>
                    <a:close/>
                  </a:path>
                </a:pathLst>
              </a:custGeom>
              <a:solidFill>
                <a:srgbClr val="0944A1"/>
              </a:solidFill>
              <a:ln w="9525" cap="flat" cmpd="sng">
                <a:solidFill>
                  <a:srgbClr val="FFFFFF"/>
                </a:solidFill>
                <a:prstDash val="solid"/>
                <a:miter lim="8000"/>
                <a:headEnd type="none" w="sm" len="sm"/>
                <a:tailEnd type="none" w="sm" len="sm"/>
              </a:ln>
            </p:spPr>
            <p:txBody>
              <a:bodyPr spcFirstLastPara="1" wrap="square" lIns="121900" tIns="60933" rIns="121900" bIns="60933" anchor="t" anchorCtr="0">
                <a:noAutofit/>
              </a:bodyPr>
              <a:lstStyle/>
              <a:p>
                <a:endParaRPr sz="2400"/>
              </a:p>
            </p:txBody>
          </p:sp>
          <p:sp>
            <p:nvSpPr>
              <p:cNvPr id="212" name="Google Shape;212;p33"/>
              <p:cNvSpPr txBox="1"/>
              <p:nvPr/>
            </p:nvSpPr>
            <p:spPr>
              <a:xfrm rot="3725110" flipH="1">
                <a:off x="2866277" y="2863871"/>
                <a:ext cx="1577671" cy="563103"/>
              </a:xfrm>
              <a:prstGeom prst="rect">
                <a:avLst/>
              </a:prstGeom>
              <a:noFill/>
              <a:ln>
                <a:noFill/>
              </a:ln>
            </p:spPr>
            <p:txBody>
              <a:bodyPr spcFirstLastPara="1" wrap="square" lIns="121900" tIns="121900" rIns="121900" bIns="121900" anchor="ctr" anchorCtr="0">
                <a:noAutofit/>
              </a:bodyPr>
              <a:lstStyle/>
              <a:p>
                <a:pPr algn="ctr"/>
                <a:r>
                  <a:rPr lang="en" sz="1333">
                    <a:solidFill>
                      <a:srgbClr val="FFFFFF"/>
                    </a:solidFill>
                    <a:latin typeface="Roboto"/>
                    <a:ea typeface="Roboto"/>
                    <a:cs typeface="Roboto"/>
                    <a:sym typeface="Roboto"/>
                  </a:rPr>
                  <a:t>Vestibulum congue </a:t>
                </a:r>
                <a:endParaRPr sz="1333">
                  <a:solidFill>
                    <a:srgbClr val="FFFFFF"/>
                  </a:solidFill>
                  <a:latin typeface="Roboto"/>
                  <a:ea typeface="Roboto"/>
                  <a:cs typeface="Roboto"/>
                  <a:sym typeface="Roboto"/>
                </a:endParaRPr>
              </a:p>
            </p:txBody>
          </p:sp>
        </p:grpSp>
        <p:sp>
          <p:nvSpPr>
            <p:cNvPr id="213" name="Google Shape;213;p33"/>
            <p:cNvSpPr/>
            <p:nvPr/>
          </p:nvSpPr>
          <p:spPr>
            <a:xfrm rot="-3292495">
              <a:off x="3868418" y="1294059"/>
              <a:ext cx="1142930" cy="1138088"/>
            </a:xfrm>
            <a:prstGeom prst="ellipse">
              <a:avLst/>
            </a:prstGeom>
            <a:solidFill>
              <a:srgbClr val="EDA29B"/>
            </a:solidFill>
            <a:ln>
              <a:noFill/>
            </a:ln>
          </p:spPr>
          <p:txBody>
            <a:bodyPr spcFirstLastPara="1" wrap="square" lIns="121900" tIns="60933" rIns="121900" bIns="60933" anchor="ctr" anchorCtr="0">
              <a:noAutofit/>
            </a:bodyPr>
            <a:lstStyle/>
            <a:p>
              <a:endParaRPr sz="2400"/>
            </a:p>
          </p:txBody>
        </p:sp>
        <p:grpSp>
          <p:nvGrpSpPr>
            <p:cNvPr id="214" name="Google Shape;214;p33"/>
            <p:cNvGrpSpPr/>
            <p:nvPr/>
          </p:nvGrpSpPr>
          <p:grpSpPr>
            <a:xfrm>
              <a:off x="4110735" y="956479"/>
              <a:ext cx="2542495" cy="2856039"/>
              <a:chOff x="4184863" y="1520198"/>
              <a:chExt cx="2958454" cy="3298347"/>
            </a:xfrm>
          </p:grpSpPr>
          <p:sp>
            <p:nvSpPr>
              <p:cNvPr id="215" name="Google Shape;215;p33"/>
              <p:cNvSpPr/>
              <p:nvPr/>
            </p:nvSpPr>
            <p:spPr>
              <a:xfrm rot="-3280088">
                <a:off x="4136321" y="2563569"/>
                <a:ext cx="3184127" cy="1211606"/>
              </a:xfrm>
              <a:custGeom>
                <a:avLst/>
                <a:gdLst/>
                <a:ahLst/>
                <a:cxnLst/>
                <a:rect l="l" t="t" r="r" b="b"/>
                <a:pathLst>
                  <a:path w="492" h="187" extrusionOk="0">
                    <a:moveTo>
                      <a:pt x="457" y="0"/>
                    </a:moveTo>
                    <a:cubicBezTo>
                      <a:pt x="416" y="91"/>
                      <a:pt x="325" y="155"/>
                      <a:pt x="218" y="155"/>
                    </a:cubicBezTo>
                    <a:cubicBezTo>
                      <a:pt x="137" y="155"/>
                      <a:pt x="64" y="118"/>
                      <a:pt x="17" y="60"/>
                    </a:cubicBezTo>
                    <a:cubicBezTo>
                      <a:pt x="11" y="70"/>
                      <a:pt x="5" y="80"/>
                      <a:pt x="0" y="90"/>
                    </a:cubicBezTo>
                    <a:cubicBezTo>
                      <a:pt x="54" y="150"/>
                      <a:pt x="132" y="187"/>
                      <a:pt x="218" y="187"/>
                    </a:cubicBezTo>
                    <a:cubicBezTo>
                      <a:pt x="343" y="187"/>
                      <a:pt x="449" y="109"/>
                      <a:pt x="492" y="0"/>
                    </a:cubicBezTo>
                    <a:cubicBezTo>
                      <a:pt x="480" y="0"/>
                      <a:pt x="468" y="1"/>
                      <a:pt x="457" y="0"/>
                    </a:cubicBezTo>
                    <a:close/>
                  </a:path>
                </a:pathLst>
              </a:custGeom>
              <a:solidFill>
                <a:srgbClr val="EDA29B"/>
              </a:solidFill>
              <a:ln w="9525" cap="flat" cmpd="sng">
                <a:solidFill>
                  <a:srgbClr val="FFFFFF"/>
                </a:solidFill>
                <a:prstDash val="solid"/>
                <a:miter lim="8000"/>
                <a:headEnd type="none" w="sm" len="sm"/>
                <a:tailEnd type="none" w="sm" len="sm"/>
              </a:ln>
            </p:spPr>
            <p:txBody>
              <a:bodyPr spcFirstLastPara="1" wrap="square" lIns="121900" tIns="60933" rIns="121900" bIns="60933" anchor="t" anchorCtr="0">
                <a:noAutofit/>
              </a:bodyPr>
              <a:lstStyle/>
              <a:p>
                <a:endParaRPr sz="2400"/>
              </a:p>
            </p:txBody>
          </p:sp>
          <p:sp>
            <p:nvSpPr>
              <p:cNvPr id="216" name="Google Shape;216;p33"/>
              <p:cNvSpPr/>
              <p:nvPr/>
            </p:nvSpPr>
            <p:spPr>
              <a:xfrm rot="-3280088">
                <a:off x="4100923" y="2460157"/>
                <a:ext cx="2729637" cy="1205146"/>
              </a:xfrm>
              <a:custGeom>
                <a:avLst/>
                <a:gdLst/>
                <a:ahLst/>
                <a:cxnLst/>
                <a:rect l="l" t="t" r="r" b="b"/>
                <a:pathLst>
                  <a:path w="440" h="194" extrusionOk="0">
                    <a:moveTo>
                      <a:pt x="262" y="39"/>
                    </a:moveTo>
                    <a:cubicBezTo>
                      <a:pt x="206" y="71"/>
                      <a:pt x="134" y="53"/>
                      <a:pt x="100" y="0"/>
                    </a:cubicBezTo>
                    <a:cubicBezTo>
                      <a:pt x="57" y="25"/>
                      <a:pt x="24" y="60"/>
                      <a:pt x="0" y="99"/>
                    </a:cubicBezTo>
                    <a:cubicBezTo>
                      <a:pt x="47" y="157"/>
                      <a:pt x="120" y="194"/>
                      <a:pt x="201" y="194"/>
                    </a:cubicBezTo>
                    <a:cubicBezTo>
                      <a:pt x="308" y="194"/>
                      <a:pt x="399" y="130"/>
                      <a:pt x="440" y="39"/>
                    </a:cubicBezTo>
                    <a:cubicBezTo>
                      <a:pt x="393" y="37"/>
                      <a:pt x="346" y="24"/>
                      <a:pt x="303" y="0"/>
                    </a:cubicBezTo>
                    <a:cubicBezTo>
                      <a:pt x="292" y="15"/>
                      <a:pt x="279" y="29"/>
                      <a:pt x="262" y="39"/>
                    </a:cubicBezTo>
                    <a:close/>
                  </a:path>
                </a:pathLst>
              </a:custGeom>
              <a:solidFill>
                <a:srgbClr val="D83829"/>
              </a:solidFill>
              <a:ln w="9525" cap="flat" cmpd="sng">
                <a:solidFill>
                  <a:srgbClr val="FFFFFF"/>
                </a:solidFill>
                <a:prstDash val="solid"/>
                <a:miter lim="8000"/>
                <a:headEnd type="none" w="sm" len="sm"/>
                <a:tailEnd type="none" w="sm" len="sm"/>
              </a:ln>
            </p:spPr>
            <p:txBody>
              <a:bodyPr spcFirstLastPara="1" wrap="square" lIns="121900" tIns="60933" rIns="121900" bIns="60933" anchor="t" anchorCtr="0">
                <a:noAutofit/>
              </a:bodyPr>
              <a:lstStyle/>
              <a:p>
                <a:endParaRPr sz="2400"/>
              </a:p>
            </p:txBody>
          </p:sp>
          <p:sp>
            <p:nvSpPr>
              <p:cNvPr id="217" name="Google Shape;217;p33"/>
              <p:cNvSpPr txBox="1"/>
              <p:nvPr/>
            </p:nvSpPr>
            <p:spPr>
              <a:xfrm rot="-3779206">
                <a:off x="4733052" y="2863735"/>
                <a:ext cx="1577952" cy="563236"/>
              </a:xfrm>
              <a:prstGeom prst="rect">
                <a:avLst/>
              </a:prstGeom>
              <a:noFill/>
              <a:ln>
                <a:noFill/>
              </a:ln>
            </p:spPr>
            <p:txBody>
              <a:bodyPr spcFirstLastPara="1" wrap="square" lIns="121900" tIns="121900" rIns="121900" bIns="121900" anchor="ctr" anchorCtr="0">
                <a:noAutofit/>
              </a:bodyPr>
              <a:lstStyle/>
              <a:p>
                <a:pPr algn="ctr"/>
                <a:r>
                  <a:rPr lang="en" sz="1333">
                    <a:solidFill>
                      <a:srgbClr val="FFFFFF"/>
                    </a:solidFill>
                    <a:latin typeface="Roboto"/>
                    <a:ea typeface="Roboto"/>
                    <a:cs typeface="Roboto"/>
                    <a:sym typeface="Roboto"/>
                  </a:rPr>
                  <a:t>Vestibulum congue </a:t>
                </a:r>
                <a:endParaRPr sz="1333">
                  <a:solidFill>
                    <a:srgbClr val="FFFFFF"/>
                  </a:solidFill>
                  <a:latin typeface="Roboto"/>
                  <a:ea typeface="Roboto"/>
                  <a:cs typeface="Roboto"/>
                  <a:sym typeface="Roboto"/>
                </a:endParaRPr>
              </a:p>
            </p:txBody>
          </p:sp>
        </p:grpSp>
        <p:grpSp>
          <p:nvGrpSpPr>
            <p:cNvPr id="218" name="Google Shape;218;p33"/>
            <p:cNvGrpSpPr/>
            <p:nvPr/>
          </p:nvGrpSpPr>
          <p:grpSpPr>
            <a:xfrm>
              <a:off x="2970198" y="-421628"/>
              <a:ext cx="2830500" cy="2790723"/>
              <a:chOff x="2857731" y="-71332"/>
              <a:chExt cx="3293577" cy="3222916"/>
            </a:xfrm>
          </p:grpSpPr>
          <p:sp>
            <p:nvSpPr>
              <p:cNvPr id="219" name="Google Shape;219;p33"/>
              <p:cNvSpPr/>
              <p:nvPr/>
            </p:nvSpPr>
            <p:spPr>
              <a:xfrm rot="-3280089">
                <a:off x="3410337" y="297186"/>
                <a:ext cx="2188366" cy="2485879"/>
              </a:xfrm>
              <a:custGeom>
                <a:avLst/>
                <a:gdLst/>
                <a:ahLst/>
                <a:cxnLst/>
                <a:rect l="l" t="t" r="r" b="b"/>
                <a:pathLst>
                  <a:path w="338" h="384" extrusionOk="0">
                    <a:moveTo>
                      <a:pt x="45" y="32"/>
                    </a:moveTo>
                    <a:cubicBezTo>
                      <a:pt x="189" y="32"/>
                      <a:pt x="306" y="148"/>
                      <a:pt x="306" y="292"/>
                    </a:cubicBezTo>
                    <a:cubicBezTo>
                      <a:pt x="306" y="325"/>
                      <a:pt x="300" y="355"/>
                      <a:pt x="289" y="384"/>
                    </a:cubicBezTo>
                    <a:cubicBezTo>
                      <a:pt x="301" y="384"/>
                      <a:pt x="312" y="384"/>
                      <a:pt x="324" y="383"/>
                    </a:cubicBezTo>
                    <a:cubicBezTo>
                      <a:pt x="333" y="354"/>
                      <a:pt x="338" y="324"/>
                      <a:pt x="338" y="292"/>
                    </a:cubicBezTo>
                    <a:cubicBezTo>
                      <a:pt x="338" y="131"/>
                      <a:pt x="207" y="0"/>
                      <a:pt x="45" y="0"/>
                    </a:cubicBezTo>
                    <a:cubicBezTo>
                      <a:pt x="30" y="0"/>
                      <a:pt x="15" y="1"/>
                      <a:pt x="0" y="3"/>
                    </a:cubicBezTo>
                    <a:cubicBezTo>
                      <a:pt x="6" y="13"/>
                      <a:pt x="12" y="23"/>
                      <a:pt x="18" y="33"/>
                    </a:cubicBezTo>
                    <a:cubicBezTo>
                      <a:pt x="27" y="32"/>
                      <a:pt x="36" y="32"/>
                      <a:pt x="45" y="32"/>
                    </a:cubicBezTo>
                    <a:close/>
                  </a:path>
                </a:pathLst>
              </a:custGeom>
              <a:solidFill>
                <a:srgbClr val="EDA29B"/>
              </a:solidFill>
              <a:ln w="9525" cap="flat" cmpd="sng">
                <a:solidFill>
                  <a:srgbClr val="FFFFFF"/>
                </a:solidFill>
                <a:prstDash val="solid"/>
                <a:miter lim="8000"/>
                <a:headEnd type="none" w="sm" len="sm"/>
                <a:tailEnd type="none" w="sm" len="sm"/>
              </a:ln>
            </p:spPr>
            <p:txBody>
              <a:bodyPr spcFirstLastPara="1" wrap="square" lIns="121900" tIns="60933" rIns="121900" bIns="60933" anchor="t" anchorCtr="0">
                <a:noAutofit/>
              </a:bodyPr>
              <a:lstStyle/>
              <a:p>
                <a:endParaRPr sz="2400"/>
              </a:p>
            </p:txBody>
          </p:sp>
          <p:sp>
            <p:nvSpPr>
              <p:cNvPr id="220" name="Google Shape;220;p33"/>
              <p:cNvSpPr/>
              <p:nvPr/>
            </p:nvSpPr>
            <p:spPr>
              <a:xfrm rot="-3280088">
                <a:off x="3667674" y="581521"/>
                <a:ext cx="1790169" cy="2186080"/>
              </a:xfrm>
              <a:custGeom>
                <a:avLst/>
                <a:gdLst/>
                <a:ahLst/>
                <a:cxnLst/>
                <a:rect l="l" t="t" r="r" b="b"/>
                <a:pathLst>
                  <a:path w="288" h="352" extrusionOk="0">
                    <a:moveTo>
                      <a:pt x="27" y="0"/>
                    </a:moveTo>
                    <a:cubicBezTo>
                      <a:pt x="18" y="0"/>
                      <a:pt x="9" y="0"/>
                      <a:pt x="0" y="1"/>
                    </a:cubicBezTo>
                    <a:cubicBezTo>
                      <a:pt x="21" y="43"/>
                      <a:pt x="34" y="90"/>
                      <a:pt x="35" y="140"/>
                    </a:cubicBezTo>
                    <a:cubicBezTo>
                      <a:pt x="74" y="142"/>
                      <a:pt x="111" y="163"/>
                      <a:pt x="132" y="200"/>
                    </a:cubicBezTo>
                    <a:cubicBezTo>
                      <a:pt x="153" y="236"/>
                      <a:pt x="153" y="279"/>
                      <a:pt x="136" y="315"/>
                    </a:cubicBezTo>
                    <a:cubicBezTo>
                      <a:pt x="179" y="339"/>
                      <a:pt x="225" y="351"/>
                      <a:pt x="271" y="352"/>
                    </a:cubicBezTo>
                    <a:cubicBezTo>
                      <a:pt x="282" y="323"/>
                      <a:pt x="288" y="293"/>
                      <a:pt x="288" y="260"/>
                    </a:cubicBezTo>
                    <a:cubicBezTo>
                      <a:pt x="288" y="116"/>
                      <a:pt x="171" y="0"/>
                      <a:pt x="27" y="0"/>
                    </a:cubicBezTo>
                    <a:close/>
                  </a:path>
                </a:pathLst>
              </a:custGeom>
              <a:solidFill>
                <a:srgbClr val="B02C20"/>
              </a:solidFill>
              <a:ln w="9525" cap="flat" cmpd="sng">
                <a:solidFill>
                  <a:srgbClr val="FFFFFF"/>
                </a:solidFill>
                <a:prstDash val="solid"/>
                <a:miter lim="8000"/>
                <a:headEnd type="none" w="sm" len="sm"/>
                <a:tailEnd type="none" w="sm" len="sm"/>
              </a:ln>
            </p:spPr>
            <p:txBody>
              <a:bodyPr spcFirstLastPara="1" wrap="square" lIns="121900" tIns="60933" rIns="121900" bIns="60933" anchor="t" anchorCtr="0">
                <a:noAutofit/>
              </a:bodyPr>
              <a:lstStyle/>
              <a:p>
                <a:endParaRPr sz="2400"/>
              </a:p>
            </p:txBody>
          </p:sp>
          <p:sp>
            <p:nvSpPr>
              <p:cNvPr id="221" name="Google Shape;221;p33"/>
              <p:cNvSpPr txBox="1"/>
              <p:nvPr/>
            </p:nvSpPr>
            <p:spPr>
              <a:xfrm>
                <a:off x="3782825" y="1153125"/>
                <a:ext cx="1578000" cy="563100"/>
              </a:xfrm>
              <a:prstGeom prst="rect">
                <a:avLst/>
              </a:prstGeom>
              <a:noFill/>
              <a:ln>
                <a:noFill/>
              </a:ln>
            </p:spPr>
            <p:txBody>
              <a:bodyPr spcFirstLastPara="1" wrap="square" lIns="121900" tIns="121900" rIns="121900" bIns="121900" anchor="ctr" anchorCtr="0">
                <a:noAutofit/>
              </a:bodyPr>
              <a:lstStyle/>
              <a:p>
                <a:pPr algn="ctr"/>
                <a:r>
                  <a:rPr lang="en" sz="1333">
                    <a:solidFill>
                      <a:srgbClr val="FFFFFF"/>
                    </a:solidFill>
                    <a:latin typeface="Roboto"/>
                    <a:ea typeface="Roboto"/>
                    <a:cs typeface="Roboto"/>
                    <a:sym typeface="Roboto"/>
                  </a:rPr>
                  <a:t>Vestibulum congue </a:t>
                </a:r>
                <a:endParaRPr sz="1333">
                  <a:solidFill>
                    <a:srgbClr val="FFFFFF"/>
                  </a:solidFill>
                  <a:latin typeface="Roboto"/>
                  <a:ea typeface="Roboto"/>
                  <a:cs typeface="Roboto"/>
                  <a:sym typeface="Roboto"/>
                </a:endParaRPr>
              </a:p>
            </p:txBody>
          </p:sp>
        </p:grpSp>
        <p:grpSp>
          <p:nvGrpSpPr>
            <p:cNvPr id="222" name="Google Shape;222;p33"/>
            <p:cNvGrpSpPr/>
            <p:nvPr/>
          </p:nvGrpSpPr>
          <p:grpSpPr>
            <a:xfrm>
              <a:off x="2198590" y="1098895"/>
              <a:ext cx="2942958" cy="2703581"/>
              <a:chOff x="1959887" y="1684671"/>
              <a:chExt cx="3424433" cy="3122279"/>
            </a:xfrm>
          </p:grpSpPr>
          <p:sp>
            <p:nvSpPr>
              <p:cNvPr id="223" name="Google Shape;223;p33"/>
              <p:cNvSpPr/>
              <p:nvPr/>
            </p:nvSpPr>
            <p:spPr>
              <a:xfrm rot="-3280088">
                <a:off x="2859669" y="1740600"/>
                <a:ext cx="1624870" cy="3045726"/>
              </a:xfrm>
              <a:custGeom>
                <a:avLst/>
                <a:gdLst/>
                <a:ahLst/>
                <a:cxnLst/>
                <a:rect l="l" t="t" r="r" b="b"/>
                <a:pathLst>
                  <a:path w="251" h="470" extrusionOk="0">
                    <a:moveTo>
                      <a:pt x="32" y="286"/>
                    </a:moveTo>
                    <a:cubicBezTo>
                      <a:pt x="32" y="157"/>
                      <a:pt x="127" y="49"/>
                      <a:pt x="251" y="29"/>
                    </a:cubicBezTo>
                    <a:cubicBezTo>
                      <a:pt x="245" y="19"/>
                      <a:pt x="239" y="9"/>
                      <a:pt x="233" y="0"/>
                    </a:cubicBezTo>
                    <a:cubicBezTo>
                      <a:pt x="100" y="28"/>
                      <a:pt x="0" y="145"/>
                      <a:pt x="0" y="286"/>
                    </a:cubicBezTo>
                    <a:cubicBezTo>
                      <a:pt x="0" y="356"/>
                      <a:pt x="25" y="420"/>
                      <a:pt x="65" y="470"/>
                    </a:cubicBezTo>
                    <a:cubicBezTo>
                      <a:pt x="70" y="460"/>
                      <a:pt x="76" y="450"/>
                      <a:pt x="82" y="440"/>
                    </a:cubicBezTo>
                    <a:cubicBezTo>
                      <a:pt x="51" y="397"/>
                      <a:pt x="32" y="344"/>
                      <a:pt x="32" y="286"/>
                    </a:cubicBezTo>
                    <a:close/>
                  </a:path>
                </a:pathLst>
              </a:custGeom>
              <a:solidFill>
                <a:srgbClr val="FFE599"/>
              </a:solidFill>
              <a:ln w="9525" cap="flat" cmpd="sng">
                <a:solidFill>
                  <a:srgbClr val="FFFFFF"/>
                </a:solidFill>
                <a:prstDash val="solid"/>
                <a:miter lim="8000"/>
                <a:headEnd type="none" w="sm" len="sm"/>
                <a:tailEnd type="none" w="sm" len="sm"/>
              </a:ln>
            </p:spPr>
            <p:txBody>
              <a:bodyPr spcFirstLastPara="1" wrap="square" lIns="121900" tIns="60933" rIns="121900" bIns="60933" anchor="t" anchorCtr="0">
                <a:noAutofit/>
              </a:bodyPr>
              <a:lstStyle/>
              <a:p>
                <a:endParaRPr sz="2400"/>
              </a:p>
            </p:txBody>
          </p:sp>
          <p:sp>
            <p:nvSpPr>
              <p:cNvPr id="224" name="Google Shape;224;p33"/>
              <p:cNvSpPr/>
              <p:nvPr/>
            </p:nvSpPr>
            <p:spPr>
              <a:xfrm rot="-3280089">
                <a:off x="3037225" y="1789647"/>
                <a:ext cx="1575644" cy="2550423"/>
              </a:xfrm>
              <a:custGeom>
                <a:avLst/>
                <a:gdLst/>
                <a:ahLst/>
                <a:cxnLst/>
                <a:rect l="l" t="t" r="r" b="b"/>
                <a:pathLst>
                  <a:path w="254" h="411" extrusionOk="0">
                    <a:moveTo>
                      <a:pt x="152" y="311"/>
                    </a:moveTo>
                    <a:cubicBezTo>
                      <a:pt x="124" y="254"/>
                      <a:pt x="145" y="185"/>
                      <a:pt x="200" y="153"/>
                    </a:cubicBezTo>
                    <a:cubicBezTo>
                      <a:pt x="217" y="143"/>
                      <a:pt x="236" y="137"/>
                      <a:pt x="254" y="136"/>
                    </a:cubicBezTo>
                    <a:cubicBezTo>
                      <a:pt x="253" y="87"/>
                      <a:pt x="241" y="41"/>
                      <a:pt x="219" y="0"/>
                    </a:cubicBezTo>
                    <a:cubicBezTo>
                      <a:pt x="95" y="20"/>
                      <a:pt x="0" y="128"/>
                      <a:pt x="0" y="257"/>
                    </a:cubicBezTo>
                    <a:cubicBezTo>
                      <a:pt x="0" y="315"/>
                      <a:pt x="19" y="368"/>
                      <a:pt x="50" y="411"/>
                    </a:cubicBezTo>
                    <a:cubicBezTo>
                      <a:pt x="75" y="371"/>
                      <a:pt x="110" y="337"/>
                      <a:pt x="152" y="311"/>
                    </a:cubicBezTo>
                    <a:close/>
                  </a:path>
                </a:pathLst>
              </a:custGeom>
              <a:solidFill>
                <a:srgbClr val="802017"/>
              </a:solidFill>
              <a:ln w="9525" cap="flat" cmpd="sng">
                <a:solidFill>
                  <a:srgbClr val="FFFFFF"/>
                </a:solidFill>
                <a:prstDash val="solid"/>
                <a:miter lim="8000"/>
                <a:headEnd type="none" w="sm" len="sm"/>
                <a:tailEnd type="none" w="sm" len="sm"/>
              </a:ln>
            </p:spPr>
            <p:txBody>
              <a:bodyPr spcFirstLastPara="1" wrap="square" lIns="121900" tIns="60933" rIns="121900" bIns="60933" anchor="t" anchorCtr="0">
                <a:noAutofit/>
              </a:bodyPr>
              <a:lstStyle/>
              <a:p>
                <a:endParaRPr sz="2400"/>
              </a:p>
            </p:txBody>
          </p:sp>
          <p:sp>
            <p:nvSpPr>
              <p:cNvPr id="225" name="Google Shape;225;p33"/>
              <p:cNvSpPr txBox="1"/>
              <p:nvPr/>
            </p:nvSpPr>
            <p:spPr>
              <a:xfrm rot="3725110" flipH="1">
                <a:off x="2866277" y="2863871"/>
                <a:ext cx="1577671" cy="563103"/>
              </a:xfrm>
              <a:prstGeom prst="rect">
                <a:avLst/>
              </a:prstGeom>
              <a:noFill/>
              <a:ln>
                <a:noFill/>
              </a:ln>
            </p:spPr>
            <p:txBody>
              <a:bodyPr spcFirstLastPara="1" wrap="square" lIns="121900" tIns="121900" rIns="121900" bIns="121900" anchor="ctr" anchorCtr="0">
                <a:noAutofit/>
              </a:bodyPr>
              <a:lstStyle/>
              <a:p>
                <a:pPr algn="ctr"/>
                <a:r>
                  <a:rPr lang="en" sz="2000" dirty="0">
                    <a:solidFill>
                      <a:srgbClr val="FFFFFF"/>
                    </a:solidFill>
                    <a:latin typeface="Roboto"/>
                    <a:ea typeface="Roboto"/>
                    <a:cs typeface="Roboto"/>
                    <a:sym typeface="Roboto"/>
                  </a:rPr>
                  <a:t>ACTIVIDADES FORMATIVAS</a:t>
                </a:r>
                <a:endParaRPr sz="2000" dirty="0">
                  <a:solidFill>
                    <a:srgbClr val="FFFFFF"/>
                  </a:solidFill>
                  <a:latin typeface="Roboto"/>
                  <a:ea typeface="Roboto"/>
                  <a:cs typeface="Roboto"/>
                  <a:sym typeface="Roboto"/>
                </a:endParaRPr>
              </a:p>
            </p:txBody>
          </p:sp>
        </p:grpSp>
        <p:sp>
          <p:nvSpPr>
            <p:cNvPr id="226" name="Google Shape;226;p33"/>
            <p:cNvSpPr/>
            <p:nvPr/>
          </p:nvSpPr>
          <p:spPr>
            <a:xfrm rot="-3292495">
              <a:off x="3868418" y="1294059"/>
              <a:ext cx="1142930" cy="1138088"/>
            </a:xfrm>
            <a:prstGeom prst="ellipse">
              <a:avLst/>
            </a:prstGeom>
            <a:solidFill>
              <a:srgbClr val="83E3D9"/>
            </a:solidFill>
            <a:ln>
              <a:noFill/>
            </a:ln>
          </p:spPr>
          <p:txBody>
            <a:bodyPr spcFirstLastPara="1" wrap="square" lIns="121900" tIns="60933" rIns="121900" bIns="60933" anchor="ctr" anchorCtr="0">
              <a:noAutofit/>
            </a:bodyPr>
            <a:lstStyle/>
            <a:p>
              <a:endParaRPr sz="2400"/>
            </a:p>
          </p:txBody>
        </p:sp>
        <p:grpSp>
          <p:nvGrpSpPr>
            <p:cNvPr id="227" name="Google Shape;227;p33"/>
            <p:cNvGrpSpPr/>
            <p:nvPr/>
          </p:nvGrpSpPr>
          <p:grpSpPr>
            <a:xfrm>
              <a:off x="4110735" y="956479"/>
              <a:ext cx="2542495" cy="2856039"/>
              <a:chOff x="4184863" y="1520198"/>
              <a:chExt cx="2958454" cy="3298347"/>
            </a:xfrm>
          </p:grpSpPr>
          <p:sp>
            <p:nvSpPr>
              <p:cNvPr id="228" name="Google Shape;228;p33"/>
              <p:cNvSpPr/>
              <p:nvPr/>
            </p:nvSpPr>
            <p:spPr>
              <a:xfrm rot="-3280088">
                <a:off x="4136321" y="2563569"/>
                <a:ext cx="3184127" cy="1211606"/>
              </a:xfrm>
              <a:custGeom>
                <a:avLst/>
                <a:gdLst/>
                <a:ahLst/>
                <a:cxnLst/>
                <a:rect l="l" t="t" r="r" b="b"/>
                <a:pathLst>
                  <a:path w="492" h="187" extrusionOk="0">
                    <a:moveTo>
                      <a:pt x="457" y="0"/>
                    </a:moveTo>
                    <a:cubicBezTo>
                      <a:pt x="416" y="91"/>
                      <a:pt x="325" y="155"/>
                      <a:pt x="218" y="155"/>
                    </a:cubicBezTo>
                    <a:cubicBezTo>
                      <a:pt x="137" y="155"/>
                      <a:pt x="64" y="118"/>
                      <a:pt x="17" y="60"/>
                    </a:cubicBezTo>
                    <a:cubicBezTo>
                      <a:pt x="11" y="70"/>
                      <a:pt x="5" y="80"/>
                      <a:pt x="0" y="90"/>
                    </a:cubicBezTo>
                    <a:cubicBezTo>
                      <a:pt x="54" y="150"/>
                      <a:pt x="132" y="187"/>
                      <a:pt x="218" y="187"/>
                    </a:cubicBezTo>
                    <a:cubicBezTo>
                      <a:pt x="343" y="187"/>
                      <a:pt x="449" y="109"/>
                      <a:pt x="492" y="0"/>
                    </a:cubicBezTo>
                    <a:cubicBezTo>
                      <a:pt x="480" y="0"/>
                      <a:pt x="468" y="1"/>
                      <a:pt x="457" y="0"/>
                    </a:cubicBezTo>
                    <a:close/>
                  </a:path>
                </a:pathLst>
              </a:custGeom>
              <a:solidFill>
                <a:srgbClr val="83E3D9"/>
              </a:solidFill>
              <a:ln w="9525" cap="flat" cmpd="sng">
                <a:solidFill>
                  <a:srgbClr val="FFFFFF"/>
                </a:solidFill>
                <a:prstDash val="solid"/>
                <a:miter lim="8000"/>
                <a:headEnd type="none" w="sm" len="sm"/>
                <a:tailEnd type="none" w="sm" len="sm"/>
              </a:ln>
            </p:spPr>
            <p:txBody>
              <a:bodyPr spcFirstLastPara="1" wrap="square" lIns="121900" tIns="60933" rIns="121900" bIns="60933" anchor="t" anchorCtr="0">
                <a:noAutofit/>
              </a:bodyPr>
              <a:lstStyle/>
              <a:p>
                <a:endParaRPr sz="2400"/>
              </a:p>
            </p:txBody>
          </p:sp>
          <p:sp>
            <p:nvSpPr>
              <p:cNvPr id="229" name="Google Shape;229;p33"/>
              <p:cNvSpPr/>
              <p:nvPr/>
            </p:nvSpPr>
            <p:spPr>
              <a:xfrm rot="-3280088">
                <a:off x="4100923" y="2460157"/>
                <a:ext cx="2729637" cy="1205146"/>
              </a:xfrm>
              <a:custGeom>
                <a:avLst/>
                <a:gdLst/>
                <a:ahLst/>
                <a:cxnLst/>
                <a:rect l="l" t="t" r="r" b="b"/>
                <a:pathLst>
                  <a:path w="440" h="194" extrusionOk="0">
                    <a:moveTo>
                      <a:pt x="262" y="39"/>
                    </a:moveTo>
                    <a:cubicBezTo>
                      <a:pt x="206" y="71"/>
                      <a:pt x="134" y="53"/>
                      <a:pt x="100" y="0"/>
                    </a:cubicBezTo>
                    <a:cubicBezTo>
                      <a:pt x="57" y="25"/>
                      <a:pt x="24" y="60"/>
                      <a:pt x="0" y="99"/>
                    </a:cubicBezTo>
                    <a:cubicBezTo>
                      <a:pt x="47" y="157"/>
                      <a:pt x="120" y="194"/>
                      <a:pt x="201" y="194"/>
                    </a:cubicBezTo>
                    <a:cubicBezTo>
                      <a:pt x="308" y="194"/>
                      <a:pt x="399" y="130"/>
                      <a:pt x="440" y="39"/>
                    </a:cubicBezTo>
                    <a:cubicBezTo>
                      <a:pt x="393" y="37"/>
                      <a:pt x="346" y="24"/>
                      <a:pt x="303" y="0"/>
                    </a:cubicBezTo>
                    <a:cubicBezTo>
                      <a:pt x="292" y="15"/>
                      <a:pt x="279" y="29"/>
                      <a:pt x="262" y="39"/>
                    </a:cubicBezTo>
                    <a:close/>
                  </a:path>
                </a:pathLst>
              </a:custGeom>
              <a:solidFill>
                <a:srgbClr val="FB8C00"/>
              </a:solidFill>
              <a:ln w="9525" cap="flat" cmpd="sng">
                <a:solidFill>
                  <a:srgbClr val="FFFFFF"/>
                </a:solidFill>
                <a:prstDash val="solid"/>
                <a:miter lim="8000"/>
                <a:headEnd type="none" w="sm" len="sm"/>
                <a:tailEnd type="none" w="sm" len="sm"/>
              </a:ln>
            </p:spPr>
            <p:txBody>
              <a:bodyPr spcFirstLastPara="1" wrap="square" lIns="121900" tIns="60933" rIns="121900" bIns="60933" anchor="t" anchorCtr="0">
                <a:noAutofit/>
              </a:bodyPr>
              <a:lstStyle/>
              <a:p>
                <a:endParaRPr sz="2400"/>
              </a:p>
            </p:txBody>
          </p:sp>
        </p:grpSp>
        <p:grpSp>
          <p:nvGrpSpPr>
            <p:cNvPr id="230" name="Google Shape;230;p33"/>
            <p:cNvGrpSpPr/>
            <p:nvPr/>
          </p:nvGrpSpPr>
          <p:grpSpPr>
            <a:xfrm>
              <a:off x="2970198" y="-421628"/>
              <a:ext cx="2830500" cy="2790723"/>
              <a:chOff x="2857731" y="-71332"/>
              <a:chExt cx="3293577" cy="3222916"/>
            </a:xfrm>
          </p:grpSpPr>
          <p:sp>
            <p:nvSpPr>
              <p:cNvPr id="231" name="Google Shape;231;p33"/>
              <p:cNvSpPr/>
              <p:nvPr/>
            </p:nvSpPr>
            <p:spPr>
              <a:xfrm rot="-3280089">
                <a:off x="3410337" y="297186"/>
                <a:ext cx="2188366" cy="2485879"/>
              </a:xfrm>
              <a:custGeom>
                <a:avLst/>
                <a:gdLst/>
                <a:ahLst/>
                <a:cxnLst/>
                <a:rect l="l" t="t" r="r" b="b"/>
                <a:pathLst>
                  <a:path w="338" h="384" extrusionOk="0">
                    <a:moveTo>
                      <a:pt x="45" y="32"/>
                    </a:moveTo>
                    <a:cubicBezTo>
                      <a:pt x="189" y="32"/>
                      <a:pt x="306" y="148"/>
                      <a:pt x="306" y="292"/>
                    </a:cubicBezTo>
                    <a:cubicBezTo>
                      <a:pt x="306" y="325"/>
                      <a:pt x="300" y="355"/>
                      <a:pt x="289" y="384"/>
                    </a:cubicBezTo>
                    <a:cubicBezTo>
                      <a:pt x="301" y="384"/>
                      <a:pt x="312" y="384"/>
                      <a:pt x="324" y="383"/>
                    </a:cubicBezTo>
                    <a:cubicBezTo>
                      <a:pt x="333" y="354"/>
                      <a:pt x="338" y="324"/>
                      <a:pt x="338" y="292"/>
                    </a:cubicBezTo>
                    <a:cubicBezTo>
                      <a:pt x="338" y="131"/>
                      <a:pt x="207" y="0"/>
                      <a:pt x="45" y="0"/>
                    </a:cubicBezTo>
                    <a:cubicBezTo>
                      <a:pt x="30" y="0"/>
                      <a:pt x="15" y="1"/>
                      <a:pt x="0" y="3"/>
                    </a:cubicBezTo>
                    <a:cubicBezTo>
                      <a:pt x="6" y="13"/>
                      <a:pt x="12" y="23"/>
                      <a:pt x="18" y="33"/>
                    </a:cubicBezTo>
                    <a:cubicBezTo>
                      <a:pt x="27" y="32"/>
                      <a:pt x="36" y="32"/>
                      <a:pt x="45" y="32"/>
                    </a:cubicBezTo>
                    <a:close/>
                  </a:path>
                </a:pathLst>
              </a:custGeom>
              <a:solidFill>
                <a:srgbClr val="83E3D9"/>
              </a:solidFill>
              <a:ln w="9525" cap="flat" cmpd="sng">
                <a:solidFill>
                  <a:srgbClr val="FFFFFF"/>
                </a:solidFill>
                <a:prstDash val="solid"/>
                <a:miter lim="8000"/>
                <a:headEnd type="none" w="sm" len="sm"/>
                <a:tailEnd type="none" w="sm" len="sm"/>
              </a:ln>
            </p:spPr>
            <p:txBody>
              <a:bodyPr spcFirstLastPara="1" wrap="square" lIns="121900" tIns="60933" rIns="121900" bIns="60933" anchor="t" anchorCtr="0">
                <a:noAutofit/>
              </a:bodyPr>
              <a:lstStyle/>
              <a:p>
                <a:endParaRPr sz="2400"/>
              </a:p>
            </p:txBody>
          </p:sp>
          <p:sp>
            <p:nvSpPr>
              <p:cNvPr id="232" name="Google Shape;232;p33"/>
              <p:cNvSpPr/>
              <p:nvPr/>
            </p:nvSpPr>
            <p:spPr>
              <a:xfrm rot="-3280088">
                <a:off x="3667674" y="581521"/>
                <a:ext cx="1790169" cy="2186080"/>
              </a:xfrm>
              <a:custGeom>
                <a:avLst/>
                <a:gdLst/>
                <a:ahLst/>
                <a:cxnLst/>
                <a:rect l="l" t="t" r="r" b="b"/>
                <a:pathLst>
                  <a:path w="288" h="352" extrusionOk="0">
                    <a:moveTo>
                      <a:pt x="27" y="0"/>
                    </a:moveTo>
                    <a:cubicBezTo>
                      <a:pt x="18" y="0"/>
                      <a:pt x="9" y="0"/>
                      <a:pt x="0" y="1"/>
                    </a:cubicBezTo>
                    <a:cubicBezTo>
                      <a:pt x="21" y="43"/>
                      <a:pt x="34" y="90"/>
                      <a:pt x="35" y="140"/>
                    </a:cubicBezTo>
                    <a:cubicBezTo>
                      <a:pt x="74" y="142"/>
                      <a:pt x="111" y="163"/>
                      <a:pt x="132" y="200"/>
                    </a:cubicBezTo>
                    <a:cubicBezTo>
                      <a:pt x="153" y="236"/>
                      <a:pt x="153" y="279"/>
                      <a:pt x="136" y="315"/>
                    </a:cubicBezTo>
                    <a:cubicBezTo>
                      <a:pt x="179" y="339"/>
                      <a:pt x="225" y="351"/>
                      <a:pt x="271" y="352"/>
                    </a:cubicBezTo>
                    <a:cubicBezTo>
                      <a:pt x="282" y="323"/>
                      <a:pt x="288" y="293"/>
                      <a:pt x="288" y="260"/>
                    </a:cubicBezTo>
                    <a:cubicBezTo>
                      <a:pt x="288" y="116"/>
                      <a:pt x="171" y="0"/>
                      <a:pt x="27" y="0"/>
                    </a:cubicBezTo>
                    <a:close/>
                  </a:path>
                </a:pathLst>
              </a:custGeom>
              <a:solidFill>
                <a:srgbClr val="1D7E74"/>
              </a:solidFill>
              <a:ln w="9525" cap="flat" cmpd="sng">
                <a:solidFill>
                  <a:srgbClr val="FFFFFF"/>
                </a:solidFill>
                <a:prstDash val="solid"/>
                <a:miter lim="8000"/>
                <a:headEnd type="none" w="sm" len="sm"/>
                <a:tailEnd type="none" w="sm" len="sm"/>
              </a:ln>
            </p:spPr>
            <p:txBody>
              <a:bodyPr spcFirstLastPara="1" wrap="square" lIns="121900" tIns="60933" rIns="121900" bIns="60933" anchor="t" anchorCtr="0">
                <a:noAutofit/>
              </a:bodyPr>
              <a:lstStyle/>
              <a:p>
                <a:endParaRPr sz="2400"/>
              </a:p>
            </p:txBody>
          </p:sp>
          <p:sp>
            <p:nvSpPr>
              <p:cNvPr id="233" name="Google Shape;233;p33"/>
              <p:cNvSpPr txBox="1"/>
              <p:nvPr/>
            </p:nvSpPr>
            <p:spPr>
              <a:xfrm>
                <a:off x="3782825" y="1153125"/>
                <a:ext cx="1578000" cy="563100"/>
              </a:xfrm>
              <a:prstGeom prst="rect">
                <a:avLst/>
              </a:prstGeom>
              <a:noFill/>
              <a:ln>
                <a:noFill/>
              </a:ln>
            </p:spPr>
            <p:txBody>
              <a:bodyPr spcFirstLastPara="1" wrap="square" lIns="121900" tIns="121900" rIns="121900" bIns="121900" anchor="ctr" anchorCtr="0">
                <a:noAutofit/>
              </a:bodyPr>
              <a:lstStyle/>
              <a:p>
                <a:pPr algn="ctr"/>
                <a:r>
                  <a:rPr lang="en" sz="1333">
                    <a:solidFill>
                      <a:srgbClr val="FFFFFF"/>
                    </a:solidFill>
                    <a:latin typeface="Roboto"/>
                    <a:ea typeface="Roboto"/>
                    <a:cs typeface="Roboto"/>
                    <a:sym typeface="Roboto"/>
                  </a:rPr>
                  <a:t>Vestibulum congue </a:t>
                </a:r>
                <a:endParaRPr sz="1333">
                  <a:solidFill>
                    <a:srgbClr val="FFFFFF"/>
                  </a:solidFill>
                  <a:latin typeface="Roboto"/>
                  <a:ea typeface="Roboto"/>
                  <a:cs typeface="Roboto"/>
                  <a:sym typeface="Roboto"/>
                </a:endParaRPr>
              </a:p>
            </p:txBody>
          </p:sp>
        </p:grpSp>
        <p:sp>
          <p:nvSpPr>
            <p:cNvPr id="234" name="Google Shape;234;p33"/>
            <p:cNvSpPr/>
            <p:nvPr/>
          </p:nvSpPr>
          <p:spPr>
            <a:xfrm rot="-3292495">
              <a:off x="3868418" y="1294059"/>
              <a:ext cx="1142930" cy="1138088"/>
            </a:xfrm>
            <a:prstGeom prst="ellipse">
              <a:avLst/>
            </a:prstGeom>
            <a:solidFill>
              <a:srgbClr val="FFF2CC"/>
            </a:solidFill>
            <a:ln>
              <a:noFill/>
            </a:ln>
          </p:spPr>
          <p:txBody>
            <a:bodyPr spcFirstLastPara="1" wrap="square" lIns="121900" tIns="60933" rIns="121900" bIns="60933" anchor="ctr" anchorCtr="0">
              <a:noAutofit/>
            </a:bodyPr>
            <a:lstStyle/>
            <a:p>
              <a:endParaRPr sz="2400"/>
            </a:p>
          </p:txBody>
        </p:sp>
        <p:grpSp>
          <p:nvGrpSpPr>
            <p:cNvPr id="235" name="Google Shape;235;p33"/>
            <p:cNvGrpSpPr/>
            <p:nvPr/>
          </p:nvGrpSpPr>
          <p:grpSpPr>
            <a:xfrm>
              <a:off x="2970198" y="-421628"/>
              <a:ext cx="2830500" cy="2790723"/>
              <a:chOff x="2857731" y="-71332"/>
              <a:chExt cx="3293577" cy="3222916"/>
            </a:xfrm>
          </p:grpSpPr>
          <p:sp>
            <p:nvSpPr>
              <p:cNvPr id="236" name="Google Shape;236;p33"/>
              <p:cNvSpPr/>
              <p:nvPr/>
            </p:nvSpPr>
            <p:spPr>
              <a:xfrm rot="-3280089">
                <a:off x="3410337" y="297186"/>
                <a:ext cx="2188366" cy="2485879"/>
              </a:xfrm>
              <a:custGeom>
                <a:avLst/>
                <a:gdLst/>
                <a:ahLst/>
                <a:cxnLst/>
                <a:rect l="l" t="t" r="r" b="b"/>
                <a:pathLst>
                  <a:path w="338" h="384" extrusionOk="0">
                    <a:moveTo>
                      <a:pt x="45" y="32"/>
                    </a:moveTo>
                    <a:cubicBezTo>
                      <a:pt x="189" y="32"/>
                      <a:pt x="306" y="148"/>
                      <a:pt x="306" y="292"/>
                    </a:cubicBezTo>
                    <a:cubicBezTo>
                      <a:pt x="306" y="325"/>
                      <a:pt x="300" y="355"/>
                      <a:pt x="289" y="384"/>
                    </a:cubicBezTo>
                    <a:cubicBezTo>
                      <a:pt x="301" y="384"/>
                      <a:pt x="312" y="384"/>
                      <a:pt x="324" y="383"/>
                    </a:cubicBezTo>
                    <a:cubicBezTo>
                      <a:pt x="333" y="354"/>
                      <a:pt x="338" y="324"/>
                      <a:pt x="338" y="292"/>
                    </a:cubicBezTo>
                    <a:cubicBezTo>
                      <a:pt x="338" y="131"/>
                      <a:pt x="207" y="0"/>
                      <a:pt x="45" y="0"/>
                    </a:cubicBezTo>
                    <a:cubicBezTo>
                      <a:pt x="30" y="0"/>
                      <a:pt x="15" y="1"/>
                      <a:pt x="0" y="3"/>
                    </a:cubicBezTo>
                    <a:cubicBezTo>
                      <a:pt x="6" y="13"/>
                      <a:pt x="12" y="23"/>
                      <a:pt x="18" y="33"/>
                    </a:cubicBezTo>
                    <a:cubicBezTo>
                      <a:pt x="27" y="32"/>
                      <a:pt x="36" y="32"/>
                      <a:pt x="45" y="32"/>
                    </a:cubicBezTo>
                    <a:close/>
                  </a:path>
                </a:pathLst>
              </a:custGeom>
              <a:solidFill>
                <a:srgbClr val="FFE599"/>
              </a:solidFill>
              <a:ln w="9525" cap="flat" cmpd="sng">
                <a:solidFill>
                  <a:srgbClr val="FFFFFF"/>
                </a:solidFill>
                <a:prstDash val="solid"/>
                <a:miter lim="8000"/>
                <a:headEnd type="none" w="sm" len="sm"/>
                <a:tailEnd type="none" w="sm" len="sm"/>
              </a:ln>
            </p:spPr>
            <p:txBody>
              <a:bodyPr spcFirstLastPara="1" wrap="square" lIns="121900" tIns="60933" rIns="121900" bIns="60933" anchor="t" anchorCtr="0">
                <a:noAutofit/>
              </a:bodyPr>
              <a:lstStyle/>
              <a:p>
                <a:endParaRPr sz="2400"/>
              </a:p>
            </p:txBody>
          </p:sp>
          <p:sp>
            <p:nvSpPr>
              <p:cNvPr id="237" name="Google Shape;237;p33"/>
              <p:cNvSpPr/>
              <p:nvPr/>
            </p:nvSpPr>
            <p:spPr>
              <a:xfrm rot="-3280088">
                <a:off x="3667674" y="581521"/>
                <a:ext cx="1790169" cy="2186080"/>
              </a:xfrm>
              <a:custGeom>
                <a:avLst/>
                <a:gdLst/>
                <a:ahLst/>
                <a:cxnLst/>
                <a:rect l="l" t="t" r="r" b="b"/>
                <a:pathLst>
                  <a:path w="288" h="352" extrusionOk="0">
                    <a:moveTo>
                      <a:pt x="27" y="0"/>
                    </a:moveTo>
                    <a:cubicBezTo>
                      <a:pt x="18" y="0"/>
                      <a:pt x="9" y="0"/>
                      <a:pt x="0" y="1"/>
                    </a:cubicBezTo>
                    <a:cubicBezTo>
                      <a:pt x="21" y="43"/>
                      <a:pt x="34" y="90"/>
                      <a:pt x="35" y="140"/>
                    </a:cubicBezTo>
                    <a:cubicBezTo>
                      <a:pt x="74" y="142"/>
                      <a:pt x="111" y="163"/>
                      <a:pt x="132" y="200"/>
                    </a:cubicBezTo>
                    <a:cubicBezTo>
                      <a:pt x="153" y="236"/>
                      <a:pt x="153" y="279"/>
                      <a:pt x="136" y="315"/>
                    </a:cubicBezTo>
                    <a:cubicBezTo>
                      <a:pt x="179" y="339"/>
                      <a:pt x="225" y="351"/>
                      <a:pt x="271" y="352"/>
                    </a:cubicBezTo>
                    <a:cubicBezTo>
                      <a:pt x="282" y="323"/>
                      <a:pt x="288" y="293"/>
                      <a:pt x="288" y="260"/>
                    </a:cubicBezTo>
                    <a:cubicBezTo>
                      <a:pt x="288" y="116"/>
                      <a:pt x="171" y="0"/>
                      <a:pt x="27" y="0"/>
                    </a:cubicBezTo>
                    <a:close/>
                  </a:path>
                </a:pathLst>
              </a:custGeom>
              <a:solidFill>
                <a:srgbClr val="F46524"/>
              </a:solidFill>
              <a:ln w="9525" cap="flat" cmpd="sng">
                <a:solidFill>
                  <a:srgbClr val="FFFFFF"/>
                </a:solidFill>
                <a:prstDash val="solid"/>
                <a:miter lim="8000"/>
                <a:headEnd type="none" w="sm" len="sm"/>
                <a:tailEnd type="none" w="sm" len="sm"/>
              </a:ln>
            </p:spPr>
            <p:txBody>
              <a:bodyPr spcFirstLastPara="1" wrap="square" lIns="121900" tIns="60933" rIns="121900" bIns="60933" anchor="t" anchorCtr="0">
                <a:noAutofit/>
              </a:bodyPr>
              <a:lstStyle/>
              <a:p>
                <a:endParaRPr sz="2400"/>
              </a:p>
            </p:txBody>
          </p:sp>
          <p:sp>
            <p:nvSpPr>
              <p:cNvPr id="238" name="Google Shape;238;p33"/>
              <p:cNvSpPr txBox="1"/>
              <p:nvPr/>
            </p:nvSpPr>
            <p:spPr>
              <a:xfrm>
                <a:off x="3782825" y="1153125"/>
                <a:ext cx="1601400" cy="563100"/>
              </a:xfrm>
              <a:prstGeom prst="rect">
                <a:avLst/>
              </a:prstGeom>
              <a:solidFill>
                <a:srgbClr val="F46524"/>
              </a:solidFill>
              <a:ln>
                <a:noFill/>
              </a:ln>
            </p:spPr>
            <p:txBody>
              <a:bodyPr spcFirstLastPara="1" wrap="square" lIns="121900" tIns="121900" rIns="121900" bIns="121900" anchor="ctr" anchorCtr="0">
                <a:noAutofit/>
              </a:bodyPr>
              <a:lstStyle/>
              <a:p>
                <a:pPr algn="ctr"/>
                <a:r>
                  <a:rPr lang="en" sz="1600" dirty="0">
                    <a:solidFill>
                      <a:srgbClr val="FFFFFF"/>
                    </a:solidFill>
                    <a:latin typeface="Roboto"/>
                    <a:ea typeface="Roboto"/>
                    <a:cs typeface="Roboto"/>
                    <a:sym typeface="Roboto"/>
                  </a:rPr>
                  <a:t>RESULTADOS DE APRENDIZAJE</a:t>
                </a:r>
                <a:endParaRPr sz="1600" dirty="0">
                  <a:solidFill>
                    <a:srgbClr val="FFFFFF"/>
                  </a:solidFill>
                  <a:latin typeface="Roboto"/>
                  <a:ea typeface="Roboto"/>
                  <a:cs typeface="Roboto"/>
                  <a:sym typeface="Roboto"/>
                </a:endParaRPr>
              </a:p>
            </p:txBody>
          </p:sp>
        </p:grpSp>
        <p:grpSp>
          <p:nvGrpSpPr>
            <p:cNvPr id="239" name="Google Shape;239;p33"/>
            <p:cNvGrpSpPr/>
            <p:nvPr/>
          </p:nvGrpSpPr>
          <p:grpSpPr>
            <a:xfrm>
              <a:off x="4221245" y="956479"/>
              <a:ext cx="2431985" cy="2856039"/>
              <a:chOff x="4313452" y="1520198"/>
              <a:chExt cx="2829864" cy="3298347"/>
            </a:xfrm>
          </p:grpSpPr>
          <p:sp>
            <p:nvSpPr>
              <p:cNvPr id="240" name="Google Shape;240;p33"/>
              <p:cNvSpPr/>
              <p:nvPr/>
            </p:nvSpPr>
            <p:spPr>
              <a:xfrm rot="-3280088">
                <a:off x="4136321" y="2563569"/>
                <a:ext cx="3184127" cy="1211606"/>
              </a:xfrm>
              <a:custGeom>
                <a:avLst/>
                <a:gdLst/>
                <a:ahLst/>
                <a:cxnLst/>
                <a:rect l="l" t="t" r="r" b="b"/>
                <a:pathLst>
                  <a:path w="492" h="187" extrusionOk="0">
                    <a:moveTo>
                      <a:pt x="457" y="0"/>
                    </a:moveTo>
                    <a:cubicBezTo>
                      <a:pt x="416" y="91"/>
                      <a:pt x="325" y="155"/>
                      <a:pt x="218" y="155"/>
                    </a:cubicBezTo>
                    <a:cubicBezTo>
                      <a:pt x="137" y="155"/>
                      <a:pt x="64" y="118"/>
                      <a:pt x="17" y="60"/>
                    </a:cubicBezTo>
                    <a:cubicBezTo>
                      <a:pt x="11" y="70"/>
                      <a:pt x="5" y="80"/>
                      <a:pt x="0" y="90"/>
                    </a:cubicBezTo>
                    <a:cubicBezTo>
                      <a:pt x="54" y="150"/>
                      <a:pt x="132" y="187"/>
                      <a:pt x="218" y="187"/>
                    </a:cubicBezTo>
                    <a:cubicBezTo>
                      <a:pt x="343" y="187"/>
                      <a:pt x="449" y="109"/>
                      <a:pt x="492" y="0"/>
                    </a:cubicBezTo>
                    <a:cubicBezTo>
                      <a:pt x="480" y="0"/>
                      <a:pt x="468" y="1"/>
                      <a:pt x="457" y="0"/>
                    </a:cubicBezTo>
                    <a:close/>
                  </a:path>
                </a:pathLst>
              </a:custGeom>
              <a:solidFill>
                <a:srgbClr val="FFE599"/>
              </a:solidFill>
              <a:ln w="9525" cap="flat" cmpd="sng">
                <a:solidFill>
                  <a:srgbClr val="FFFFFF"/>
                </a:solidFill>
                <a:prstDash val="solid"/>
                <a:miter lim="8000"/>
                <a:headEnd type="none" w="sm" len="sm"/>
                <a:tailEnd type="none" w="sm" len="sm"/>
              </a:ln>
            </p:spPr>
            <p:txBody>
              <a:bodyPr spcFirstLastPara="1" wrap="square" lIns="121900" tIns="60933" rIns="121900" bIns="60933" anchor="t" anchorCtr="0">
                <a:noAutofit/>
              </a:bodyPr>
              <a:lstStyle/>
              <a:p>
                <a:endParaRPr sz="2400"/>
              </a:p>
            </p:txBody>
          </p:sp>
          <p:sp>
            <p:nvSpPr>
              <p:cNvPr id="241" name="Google Shape;241;p33"/>
              <p:cNvSpPr txBox="1"/>
              <p:nvPr/>
            </p:nvSpPr>
            <p:spPr>
              <a:xfrm rot="-3779206">
                <a:off x="4753027" y="2775160"/>
                <a:ext cx="1577952" cy="563236"/>
              </a:xfrm>
              <a:prstGeom prst="rect">
                <a:avLst/>
              </a:prstGeom>
              <a:noFill/>
              <a:ln>
                <a:noFill/>
              </a:ln>
            </p:spPr>
            <p:txBody>
              <a:bodyPr spcFirstLastPara="1" wrap="square" lIns="121900" tIns="121900" rIns="121900" bIns="121900" anchor="ctr" anchorCtr="0">
                <a:noAutofit/>
              </a:bodyPr>
              <a:lstStyle/>
              <a:p>
                <a:pPr algn="ctr"/>
                <a:r>
                  <a:rPr lang="en" sz="2000" dirty="0">
                    <a:solidFill>
                      <a:srgbClr val="FFFFFF"/>
                    </a:solidFill>
                    <a:latin typeface="Roboto"/>
                    <a:ea typeface="Roboto"/>
                    <a:cs typeface="Roboto"/>
                    <a:sym typeface="Roboto"/>
                  </a:rPr>
                  <a:t>METODOS DE EVALUACION </a:t>
                </a:r>
                <a:endParaRPr sz="2000" dirty="0">
                  <a:solidFill>
                    <a:srgbClr val="FFFFFF"/>
                  </a:solidFill>
                  <a:latin typeface="Roboto"/>
                  <a:ea typeface="Roboto"/>
                  <a:cs typeface="Roboto"/>
                  <a:sym typeface="Roboto"/>
                </a:endParaRPr>
              </a:p>
            </p:txBody>
          </p:sp>
        </p:grpSp>
      </p:grpSp>
      <p:pic>
        <p:nvPicPr>
          <p:cNvPr id="46" name="Imagen 45">
            <a:extLst>
              <a:ext uri="{FF2B5EF4-FFF2-40B4-BE49-F238E27FC236}">
                <a16:creationId xmlns:a16="http://schemas.microsoft.com/office/drawing/2014/main" xmlns="" id="{93CA9027-ABAC-4EDD-8A76-11BCC6408730}"/>
              </a:ext>
            </a:extLst>
          </p:cNvPr>
          <p:cNvPicPr>
            <a:picLocks noChangeAspect="1"/>
          </p:cNvPicPr>
          <p:nvPr/>
        </p:nvPicPr>
        <p:blipFill>
          <a:blip r:embed="rId3"/>
          <a:stretch>
            <a:fillRect/>
          </a:stretch>
        </p:blipFill>
        <p:spPr>
          <a:xfrm>
            <a:off x="-1" y="2973"/>
            <a:ext cx="12192001" cy="946703"/>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4"/>
          <p:cNvSpPr txBox="1">
            <a:spLocks noGrp="1"/>
          </p:cNvSpPr>
          <p:nvPr>
            <p:ph type="title"/>
          </p:nvPr>
        </p:nvSpPr>
        <p:spPr>
          <a:xfrm>
            <a:off x="377467" y="1603513"/>
            <a:ext cx="11496400" cy="4610020"/>
          </a:xfrm>
          <a:prstGeom prst="rect">
            <a:avLst/>
          </a:prstGeom>
        </p:spPr>
        <p:txBody>
          <a:bodyPr spcFirstLastPara="1" vert="horz" wrap="square" lIns="121900" tIns="121900" rIns="121900" bIns="121900" rtlCol="0" anchor="t" anchorCtr="0">
            <a:noAutofit/>
          </a:bodyPr>
          <a:lstStyle/>
          <a:p>
            <a:r>
              <a:rPr lang="en" sz="2667" dirty="0">
                <a:solidFill>
                  <a:schemeClr val="tx1"/>
                </a:solidFill>
              </a:rPr>
              <a:t>Algunas consideraciones para planificar la evaluación.</a:t>
            </a:r>
            <a:endParaRPr dirty="0">
              <a:solidFill>
                <a:schemeClr val="tx1"/>
              </a:solidFill>
            </a:endParaRPr>
          </a:p>
          <a:p>
            <a:pPr>
              <a:spcBef>
                <a:spcPts val="1333"/>
              </a:spcBef>
              <a:buClr>
                <a:schemeClr val="dk2"/>
              </a:buClr>
              <a:buSzPts val="1100"/>
            </a:pPr>
            <a:r>
              <a:rPr lang="en" sz="3600" dirty="0">
                <a:solidFill>
                  <a:schemeClr val="tx1"/>
                </a:solidFill>
              </a:rPr>
              <a:t>• </a:t>
            </a:r>
            <a:r>
              <a:rPr lang="en" sz="2400" dirty="0">
                <a:solidFill>
                  <a:schemeClr val="tx1"/>
                </a:solidFill>
              </a:rPr>
              <a:t>Las competencias a las que tributa la asignatura.</a:t>
            </a:r>
            <a:endParaRPr sz="2400" dirty="0">
              <a:solidFill>
                <a:schemeClr val="tx1"/>
              </a:solidFill>
            </a:endParaRPr>
          </a:p>
          <a:p>
            <a:pPr>
              <a:spcBef>
                <a:spcPts val="1333"/>
              </a:spcBef>
              <a:buClr>
                <a:schemeClr val="dk2"/>
              </a:buClr>
              <a:buSzPts val="1100"/>
            </a:pPr>
            <a:r>
              <a:rPr lang="en" sz="2400" dirty="0">
                <a:solidFill>
                  <a:schemeClr val="tx1"/>
                </a:solidFill>
              </a:rPr>
              <a:t>• Los resultados de aprendizaje definidos para el curso de acuerdo al diseño curricular.</a:t>
            </a:r>
            <a:endParaRPr sz="2400" dirty="0">
              <a:solidFill>
                <a:schemeClr val="tx1"/>
              </a:solidFill>
            </a:endParaRPr>
          </a:p>
          <a:p>
            <a:pPr>
              <a:spcBef>
                <a:spcPts val="1333"/>
              </a:spcBef>
              <a:buClr>
                <a:schemeClr val="dk2"/>
              </a:buClr>
              <a:buSzPts val="1100"/>
            </a:pPr>
            <a:r>
              <a:rPr lang="en" sz="2400" dirty="0">
                <a:solidFill>
                  <a:schemeClr val="tx1"/>
                </a:solidFill>
              </a:rPr>
              <a:t>• El tipo y nivel de conocimientos y habilidades que demanda el curso (teóricos, prácticos, etc.)</a:t>
            </a:r>
            <a:endParaRPr sz="2400" dirty="0">
              <a:solidFill>
                <a:schemeClr val="tx1"/>
              </a:solidFill>
            </a:endParaRPr>
          </a:p>
          <a:p>
            <a:pPr>
              <a:spcBef>
                <a:spcPts val="1333"/>
              </a:spcBef>
              <a:buClr>
                <a:schemeClr val="dk2"/>
              </a:buClr>
              <a:buSzPts val="1100"/>
            </a:pPr>
            <a:r>
              <a:rPr lang="en" sz="2400" dirty="0">
                <a:solidFill>
                  <a:schemeClr val="tx1"/>
                </a:solidFill>
              </a:rPr>
              <a:t>• El calendario académico, sus plazos y condiciones.</a:t>
            </a:r>
            <a:endParaRPr sz="2400" dirty="0">
              <a:solidFill>
                <a:schemeClr val="tx1"/>
              </a:solidFill>
            </a:endParaRPr>
          </a:p>
          <a:p>
            <a:pPr>
              <a:spcBef>
                <a:spcPts val="1333"/>
              </a:spcBef>
              <a:buClr>
                <a:schemeClr val="dk2"/>
              </a:buClr>
              <a:buSzPts val="1100"/>
            </a:pPr>
            <a:r>
              <a:rPr lang="en" sz="2400" dirty="0">
                <a:solidFill>
                  <a:schemeClr val="tx1"/>
                </a:solidFill>
              </a:rPr>
              <a:t>• La cantidad y características de los estudiantes.</a:t>
            </a:r>
            <a:endParaRPr sz="2400" dirty="0">
              <a:solidFill>
                <a:schemeClr val="tx1"/>
              </a:solidFill>
            </a:endParaRPr>
          </a:p>
          <a:p>
            <a:pPr>
              <a:spcBef>
                <a:spcPts val="1333"/>
              </a:spcBef>
              <a:buClr>
                <a:schemeClr val="dk2"/>
              </a:buClr>
              <a:buSzPts val="1100"/>
            </a:pPr>
            <a:r>
              <a:rPr lang="en" sz="2400" dirty="0">
                <a:solidFill>
                  <a:schemeClr val="tx1"/>
                </a:solidFill>
              </a:rPr>
              <a:t>• Los recursos disponibles</a:t>
            </a:r>
            <a:endParaRPr sz="2400" dirty="0">
              <a:solidFill>
                <a:schemeClr val="tx1"/>
              </a:solidFill>
            </a:endParaRPr>
          </a:p>
          <a:p>
            <a:pPr>
              <a:spcBef>
                <a:spcPts val="1333"/>
              </a:spcBef>
              <a:buClr>
                <a:schemeClr val="dk2"/>
              </a:buClr>
              <a:buSzPts val="1100"/>
            </a:pPr>
            <a:r>
              <a:rPr lang="en" sz="2400" dirty="0">
                <a:solidFill>
                  <a:schemeClr val="tx1"/>
                </a:solidFill>
              </a:rPr>
              <a:t>• Las consideraciones personales del docente.</a:t>
            </a:r>
            <a:endParaRPr sz="2400" dirty="0">
              <a:solidFill>
                <a:schemeClr val="tx1"/>
              </a:solidFill>
            </a:endParaRPr>
          </a:p>
          <a:p>
            <a:pPr>
              <a:spcBef>
                <a:spcPts val="1333"/>
              </a:spcBef>
              <a:spcAft>
                <a:spcPts val="1333"/>
              </a:spcAft>
            </a:pPr>
            <a:endParaRPr sz="2000" dirty="0">
              <a:solidFill>
                <a:schemeClr val="tx1"/>
              </a:solidFill>
            </a:endParaRPr>
          </a:p>
        </p:txBody>
      </p:sp>
      <p:pic>
        <p:nvPicPr>
          <p:cNvPr id="3" name="Imagen 2">
            <a:extLst>
              <a:ext uri="{FF2B5EF4-FFF2-40B4-BE49-F238E27FC236}">
                <a16:creationId xmlns:a16="http://schemas.microsoft.com/office/drawing/2014/main" xmlns="" id="{9D14A250-A9FA-4160-8C3F-0F1DB945F374}"/>
              </a:ext>
            </a:extLst>
          </p:cNvPr>
          <p:cNvPicPr>
            <a:picLocks noChangeAspect="1"/>
          </p:cNvPicPr>
          <p:nvPr/>
        </p:nvPicPr>
        <p:blipFill>
          <a:blip r:embed="rId3"/>
          <a:stretch>
            <a:fillRect/>
          </a:stretch>
        </p:blipFill>
        <p:spPr>
          <a:xfrm>
            <a:off x="-1" y="2973"/>
            <a:ext cx="12192001" cy="946703"/>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2" name="Google Shape;252;p35"/>
          <p:cNvSpPr txBox="1">
            <a:spLocks noGrp="1"/>
          </p:cNvSpPr>
          <p:nvPr>
            <p:ph type="title"/>
          </p:nvPr>
        </p:nvSpPr>
        <p:spPr>
          <a:xfrm>
            <a:off x="377467" y="1139687"/>
            <a:ext cx="11496400" cy="5470379"/>
          </a:xfrm>
          <a:prstGeom prst="rect">
            <a:avLst/>
          </a:prstGeom>
        </p:spPr>
        <p:txBody>
          <a:bodyPr spcFirstLastPara="1" vert="horz" wrap="square" lIns="121900" tIns="121900" rIns="121900" bIns="121900" rtlCol="0" anchor="t" anchorCtr="0">
            <a:noAutofit/>
          </a:bodyPr>
          <a:lstStyle/>
          <a:p>
            <a:pPr>
              <a:buClr>
                <a:schemeClr val="dk2"/>
              </a:buClr>
              <a:buSzPts val="1100"/>
            </a:pPr>
            <a:r>
              <a:rPr lang="en" sz="4800" b="1" dirty="0">
                <a:solidFill>
                  <a:schemeClr val="accent5">
                    <a:lumMod val="50000"/>
                  </a:schemeClr>
                </a:solidFill>
              </a:rPr>
              <a:t>Evaluación:</a:t>
            </a:r>
            <a:endParaRPr sz="3200" b="1" dirty="0">
              <a:solidFill>
                <a:schemeClr val="accent5">
                  <a:lumMod val="50000"/>
                </a:schemeClr>
              </a:solidFill>
            </a:endParaRPr>
          </a:p>
          <a:p>
            <a:r>
              <a:rPr lang="en" sz="3200" dirty="0">
                <a:solidFill>
                  <a:schemeClr val="tx1"/>
                </a:solidFill>
              </a:rPr>
              <a:t>La evaluación por competencias nos obliga a utilizar una diversidad de instrumentos y a implicar a diferentes actores. </a:t>
            </a:r>
            <a:endParaRPr sz="3200" dirty="0">
              <a:solidFill>
                <a:schemeClr val="tx1"/>
              </a:solidFill>
            </a:endParaRPr>
          </a:p>
          <a:p>
            <a:endParaRPr sz="3200" dirty="0">
              <a:solidFill>
                <a:schemeClr val="tx1"/>
              </a:solidFill>
            </a:endParaRPr>
          </a:p>
          <a:p>
            <a:r>
              <a:rPr lang="en" sz="3200" dirty="0">
                <a:solidFill>
                  <a:schemeClr val="tx1"/>
                </a:solidFill>
              </a:rPr>
              <a:t>Usar la observación como estrategia para recoger información de manera sistemática.</a:t>
            </a:r>
            <a:endParaRPr sz="3200" dirty="0">
              <a:solidFill>
                <a:schemeClr val="tx1"/>
              </a:solidFill>
            </a:endParaRPr>
          </a:p>
          <a:p>
            <a:r>
              <a:rPr lang="en" sz="3200" dirty="0">
                <a:solidFill>
                  <a:schemeClr val="tx1"/>
                </a:solidFill>
              </a:rPr>
              <a:t>Puede acompañarse de:</a:t>
            </a:r>
            <a:endParaRPr sz="3200" dirty="0">
              <a:solidFill>
                <a:schemeClr val="tx1"/>
              </a:solidFill>
            </a:endParaRPr>
          </a:p>
          <a:p>
            <a:pPr marL="609585" indent="-507987">
              <a:buSzPts val="2400"/>
              <a:buChar char="●"/>
            </a:pPr>
            <a:r>
              <a:rPr lang="en" sz="3200" dirty="0">
                <a:solidFill>
                  <a:schemeClr val="tx1"/>
                </a:solidFill>
              </a:rPr>
              <a:t>Registros cerrados (check-list, escalas, rúbricas) </a:t>
            </a:r>
            <a:endParaRPr sz="3200" dirty="0">
              <a:solidFill>
                <a:schemeClr val="tx1"/>
              </a:solidFill>
            </a:endParaRPr>
          </a:p>
          <a:p>
            <a:pPr marL="609585" indent="-507987">
              <a:buSzPts val="2400"/>
              <a:buChar char="●"/>
            </a:pPr>
            <a:r>
              <a:rPr lang="en" sz="3200" dirty="0">
                <a:solidFill>
                  <a:schemeClr val="tx1"/>
                </a:solidFill>
              </a:rPr>
              <a:t>Registros abiertos</a:t>
            </a:r>
            <a:endParaRPr sz="3200" dirty="0">
              <a:solidFill>
                <a:schemeClr val="tx1"/>
              </a:solidFill>
            </a:endParaRPr>
          </a:p>
          <a:p>
            <a:pPr marL="1219170"/>
            <a:endParaRPr sz="3200" dirty="0">
              <a:solidFill>
                <a:schemeClr val="tx1"/>
              </a:solidFill>
            </a:endParaRPr>
          </a:p>
          <a:p>
            <a:endParaRPr sz="6000" b="0" dirty="0">
              <a:solidFill>
                <a:schemeClr val="tx1"/>
              </a:solidFill>
            </a:endParaRPr>
          </a:p>
        </p:txBody>
      </p:sp>
      <p:pic>
        <p:nvPicPr>
          <p:cNvPr id="4" name="Imagen 3">
            <a:extLst>
              <a:ext uri="{FF2B5EF4-FFF2-40B4-BE49-F238E27FC236}">
                <a16:creationId xmlns:a16="http://schemas.microsoft.com/office/drawing/2014/main" xmlns="" id="{7F584D83-8BD0-4438-BD11-6301B9FFDC4E}"/>
              </a:ext>
            </a:extLst>
          </p:cNvPr>
          <p:cNvPicPr>
            <a:picLocks noChangeAspect="1"/>
          </p:cNvPicPr>
          <p:nvPr/>
        </p:nvPicPr>
        <p:blipFill>
          <a:blip r:embed="rId3"/>
          <a:stretch>
            <a:fillRect/>
          </a:stretch>
        </p:blipFill>
        <p:spPr>
          <a:xfrm>
            <a:off x="-1" y="2973"/>
            <a:ext cx="12192001" cy="94670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 y="2973"/>
            <a:ext cx="12192001" cy="946703"/>
          </a:xfrm>
          <a:prstGeom prst="rect">
            <a:avLst/>
          </a:prstGeom>
        </p:spPr>
      </p:pic>
      <p:pic>
        <p:nvPicPr>
          <p:cNvPr id="5" name="Imagen 4"/>
          <p:cNvPicPr>
            <a:picLocks noChangeAspect="1"/>
          </p:cNvPicPr>
          <p:nvPr/>
        </p:nvPicPr>
        <p:blipFill>
          <a:blip r:embed="rId3"/>
          <a:stretch>
            <a:fillRect/>
          </a:stretch>
        </p:blipFill>
        <p:spPr>
          <a:xfrm>
            <a:off x="66803" y="2435629"/>
            <a:ext cx="11995269" cy="1845426"/>
          </a:xfrm>
          <a:prstGeom prst="rect">
            <a:avLst/>
          </a:prstGeom>
        </p:spPr>
      </p:pic>
    </p:spTree>
    <p:extLst>
      <p:ext uri="{BB962C8B-B14F-4D97-AF65-F5344CB8AC3E}">
        <p14:creationId xmlns:p14="http://schemas.microsoft.com/office/powerpoint/2010/main" val="4614760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6"/>
          <p:cNvSpPr txBox="1">
            <a:spLocks noGrp="1"/>
          </p:cNvSpPr>
          <p:nvPr>
            <p:ph type="title"/>
          </p:nvPr>
        </p:nvSpPr>
        <p:spPr>
          <a:xfrm>
            <a:off x="354000" y="2200300"/>
            <a:ext cx="5393600" cy="2660800"/>
          </a:xfrm>
          <a:prstGeom prst="rect">
            <a:avLst/>
          </a:prstGeom>
        </p:spPr>
        <p:txBody>
          <a:bodyPr spcFirstLastPara="1" vert="horz" wrap="square" lIns="121900" tIns="121900" rIns="121900" bIns="121900" rtlCol="0" anchor="ctr" anchorCtr="0">
            <a:noAutofit/>
          </a:bodyPr>
          <a:lstStyle/>
          <a:p>
            <a:pPr algn="l"/>
            <a:r>
              <a:rPr lang="en" sz="4000" dirty="0">
                <a:solidFill>
                  <a:schemeClr val="dk2"/>
                </a:solidFill>
              </a:rPr>
              <a:t>LISTAS DE COTEJO, ESCALAS DE APRECIACIÓN Y RÚBRICAS</a:t>
            </a:r>
            <a:endParaRPr sz="3200" dirty="0">
              <a:solidFill>
                <a:schemeClr val="dk2"/>
              </a:solidFill>
            </a:endParaRPr>
          </a:p>
        </p:txBody>
      </p:sp>
      <p:pic>
        <p:nvPicPr>
          <p:cNvPr id="258" name="Google Shape;258;p36"/>
          <p:cNvPicPr preferRelativeResize="0"/>
          <p:nvPr/>
        </p:nvPicPr>
        <p:blipFill>
          <a:blip r:embed="rId3">
            <a:alphaModFix/>
          </a:blip>
          <a:stretch>
            <a:fillRect/>
          </a:stretch>
        </p:blipFill>
        <p:spPr>
          <a:xfrm>
            <a:off x="6114331" y="949677"/>
            <a:ext cx="6048335" cy="5925194"/>
          </a:xfrm>
          <a:prstGeom prst="rect">
            <a:avLst/>
          </a:prstGeom>
          <a:noFill/>
          <a:ln>
            <a:noFill/>
          </a:ln>
        </p:spPr>
      </p:pic>
      <p:sp>
        <p:nvSpPr>
          <p:cNvPr id="259" name="Google Shape;259;p36"/>
          <p:cNvSpPr txBox="1"/>
          <p:nvPr/>
        </p:nvSpPr>
        <p:spPr>
          <a:xfrm>
            <a:off x="6372033" y="1232452"/>
            <a:ext cx="5542800" cy="3063981"/>
          </a:xfrm>
          <a:prstGeom prst="rect">
            <a:avLst/>
          </a:prstGeom>
          <a:noFill/>
          <a:ln>
            <a:noFill/>
          </a:ln>
        </p:spPr>
        <p:txBody>
          <a:bodyPr spcFirstLastPara="1" wrap="square" lIns="121900" tIns="121900" rIns="121900" bIns="121900" anchor="t" anchorCtr="0">
            <a:noAutofit/>
          </a:bodyPr>
          <a:lstStyle/>
          <a:p>
            <a:r>
              <a:rPr lang="en" sz="1600" dirty="0">
                <a:solidFill>
                  <a:schemeClr val="dk2"/>
                </a:solidFill>
                <a:latin typeface="Raleway"/>
                <a:ea typeface="Raleway"/>
                <a:cs typeface="Raleway"/>
                <a:sym typeface="Raleway"/>
              </a:rPr>
              <a:t>Estos instrumentos pueden utilizarse</a:t>
            </a:r>
            <a:endParaRPr sz="1600" dirty="0">
              <a:solidFill>
                <a:schemeClr val="dk2"/>
              </a:solidFill>
              <a:latin typeface="Raleway"/>
              <a:ea typeface="Raleway"/>
              <a:cs typeface="Raleway"/>
              <a:sym typeface="Raleway"/>
            </a:endParaRPr>
          </a:p>
          <a:p>
            <a:r>
              <a:rPr lang="en" sz="1600" dirty="0">
                <a:solidFill>
                  <a:schemeClr val="dk2"/>
                </a:solidFill>
                <a:latin typeface="Raleway"/>
                <a:ea typeface="Raleway"/>
                <a:cs typeface="Raleway"/>
                <a:sym typeface="Raleway"/>
              </a:rPr>
              <a:t>para evaluar</a:t>
            </a:r>
            <a:r>
              <a:rPr lang="en" sz="1600" b="1" dirty="0">
                <a:solidFill>
                  <a:schemeClr val="dk2"/>
                </a:solidFill>
                <a:latin typeface="Raleway"/>
                <a:ea typeface="Raleway"/>
                <a:cs typeface="Raleway"/>
                <a:sym typeface="Raleway"/>
              </a:rPr>
              <a:t> mediante la</a:t>
            </a:r>
            <a:r>
              <a:rPr lang="en" sz="1600" dirty="0">
                <a:solidFill>
                  <a:schemeClr val="dk2"/>
                </a:solidFill>
                <a:latin typeface="Raleway"/>
                <a:ea typeface="Raleway"/>
                <a:cs typeface="Raleway"/>
                <a:sym typeface="Raleway"/>
              </a:rPr>
              <a:t> </a:t>
            </a:r>
            <a:r>
              <a:rPr lang="en" sz="1600" b="1" dirty="0">
                <a:solidFill>
                  <a:schemeClr val="dk2"/>
                </a:solidFill>
                <a:latin typeface="Raleway"/>
                <a:ea typeface="Raleway"/>
                <a:cs typeface="Raleway"/>
                <a:sym typeface="Raleway"/>
              </a:rPr>
              <a:t>observación, </a:t>
            </a:r>
            <a:r>
              <a:rPr lang="en" sz="1600" dirty="0">
                <a:solidFill>
                  <a:schemeClr val="dk2"/>
                </a:solidFill>
                <a:latin typeface="Raleway"/>
                <a:ea typeface="Raleway"/>
                <a:cs typeface="Raleway"/>
                <a:sym typeface="Raleway"/>
              </a:rPr>
              <a:t>p.e. de una simulación, de un laboratorio, de una salida de campo o de una práctica docente en aula o para </a:t>
            </a:r>
            <a:r>
              <a:rPr lang="en" sz="1600" b="1" dirty="0">
                <a:solidFill>
                  <a:schemeClr val="dk2"/>
                </a:solidFill>
                <a:latin typeface="Raleway"/>
                <a:ea typeface="Raleway"/>
                <a:cs typeface="Raleway"/>
                <a:sym typeface="Raleway"/>
              </a:rPr>
              <a:t>evaluar producciones</a:t>
            </a:r>
            <a:r>
              <a:rPr lang="en" sz="1600" dirty="0">
                <a:solidFill>
                  <a:schemeClr val="dk2"/>
                </a:solidFill>
                <a:latin typeface="Raleway"/>
                <a:ea typeface="Raleway"/>
                <a:cs typeface="Raleway"/>
                <a:sym typeface="Raleway"/>
              </a:rPr>
              <a:t> como pueden ser informes de investigación, ensayos, maquetas, entre otros.</a:t>
            </a:r>
            <a:endParaRPr sz="1600" dirty="0">
              <a:solidFill>
                <a:schemeClr val="dk2"/>
              </a:solidFill>
              <a:latin typeface="Raleway"/>
              <a:ea typeface="Raleway"/>
              <a:cs typeface="Raleway"/>
              <a:sym typeface="Raleway"/>
            </a:endParaRPr>
          </a:p>
          <a:p>
            <a:r>
              <a:rPr lang="en" sz="1600" b="1" dirty="0">
                <a:solidFill>
                  <a:schemeClr val="dk1"/>
                </a:solidFill>
                <a:latin typeface="Raleway"/>
                <a:ea typeface="Raleway"/>
                <a:cs typeface="Raleway"/>
                <a:sym typeface="Raleway"/>
              </a:rPr>
              <a:t>Propósito</a:t>
            </a:r>
            <a:r>
              <a:rPr lang="en" sz="1600" dirty="0">
                <a:solidFill>
                  <a:schemeClr val="dk2"/>
                </a:solidFill>
                <a:latin typeface="Raleway"/>
                <a:ea typeface="Raleway"/>
                <a:cs typeface="Raleway"/>
                <a:sym typeface="Raleway"/>
              </a:rPr>
              <a:t>: formativo o sumativo</a:t>
            </a:r>
            <a:endParaRPr sz="1600" dirty="0">
              <a:solidFill>
                <a:schemeClr val="dk2"/>
              </a:solidFill>
              <a:latin typeface="Raleway"/>
              <a:ea typeface="Raleway"/>
              <a:cs typeface="Raleway"/>
              <a:sym typeface="Raleway"/>
            </a:endParaRPr>
          </a:p>
          <a:p>
            <a:r>
              <a:rPr lang="en" sz="1600" b="1" dirty="0">
                <a:solidFill>
                  <a:schemeClr val="dk1"/>
                </a:solidFill>
                <a:latin typeface="Raleway"/>
                <a:ea typeface="Raleway"/>
                <a:cs typeface="Raleway"/>
                <a:sym typeface="Raleway"/>
              </a:rPr>
              <a:t>Según quien evalua</a:t>
            </a:r>
            <a:r>
              <a:rPr lang="en" sz="1600" dirty="0">
                <a:solidFill>
                  <a:schemeClr val="dk2"/>
                </a:solidFill>
                <a:latin typeface="Raleway"/>
                <a:ea typeface="Raleway"/>
                <a:cs typeface="Raleway"/>
                <a:sym typeface="Raleway"/>
              </a:rPr>
              <a:t>: heteroevaluación, autoevaluación y coevaluación de los estudiantes.</a:t>
            </a:r>
            <a:endParaRPr sz="1600" dirty="0">
              <a:solidFill>
                <a:schemeClr val="dk2"/>
              </a:solidFill>
              <a:latin typeface="Raleway"/>
              <a:ea typeface="Raleway"/>
              <a:cs typeface="Raleway"/>
              <a:sym typeface="Raleway"/>
            </a:endParaRPr>
          </a:p>
          <a:p>
            <a:endParaRPr dirty="0">
              <a:solidFill>
                <a:schemeClr val="dk2"/>
              </a:solidFill>
              <a:latin typeface="Raleway"/>
              <a:ea typeface="Raleway"/>
              <a:cs typeface="Raleway"/>
              <a:sym typeface="Raleway"/>
            </a:endParaRPr>
          </a:p>
        </p:txBody>
      </p:sp>
      <p:pic>
        <p:nvPicPr>
          <p:cNvPr id="260" name="Google Shape;260;p36"/>
          <p:cNvPicPr preferRelativeResize="0"/>
          <p:nvPr/>
        </p:nvPicPr>
        <p:blipFill rotWithShape="1">
          <a:blip r:embed="rId4">
            <a:alphaModFix/>
          </a:blip>
          <a:srcRect l="6114" t="6783" r="64475" b="7247"/>
          <a:stretch/>
        </p:blipFill>
        <p:spPr>
          <a:xfrm>
            <a:off x="1584961" y="4811776"/>
            <a:ext cx="1120500" cy="1834333"/>
          </a:xfrm>
          <a:prstGeom prst="rect">
            <a:avLst/>
          </a:prstGeom>
          <a:noFill/>
          <a:ln>
            <a:noFill/>
          </a:ln>
        </p:spPr>
      </p:pic>
      <p:sp>
        <p:nvSpPr>
          <p:cNvPr id="261" name="Google Shape;261;p36"/>
          <p:cNvSpPr txBox="1"/>
          <p:nvPr/>
        </p:nvSpPr>
        <p:spPr>
          <a:xfrm rot="-1049391">
            <a:off x="6391811" y="3994932"/>
            <a:ext cx="5636579" cy="1959744"/>
          </a:xfrm>
          <a:prstGeom prst="rect">
            <a:avLst/>
          </a:prstGeom>
          <a:noFill/>
          <a:ln>
            <a:noFill/>
          </a:ln>
        </p:spPr>
        <p:txBody>
          <a:bodyPr spcFirstLastPara="1" wrap="square" lIns="121900" tIns="121900" rIns="121900" bIns="121900" anchor="t" anchorCtr="0">
            <a:noAutofit/>
          </a:bodyPr>
          <a:lstStyle/>
          <a:p>
            <a:r>
              <a:rPr lang="en" i="1" dirty="0">
                <a:solidFill>
                  <a:schemeClr val="dk2"/>
                </a:solidFill>
                <a:latin typeface="Raleway"/>
                <a:ea typeface="Raleway"/>
                <a:cs typeface="Raleway"/>
                <a:sym typeface="Raleway"/>
              </a:rPr>
              <a:t>Son excelentes instrumentos para la </a:t>
            </a:r>
            <a:r>
              <a:rPr lang="en" b="1" i="1" dirty="0">
                <a:solidFill>
                  <a:schemeClr val="dk2"/>
                </a:solidFill>
                <a:latin typeface="Raleway"/>
                <a:ea typeface="Raleway"/>
                <a:cs typeface="Raleway"/>
                <a:sym typeface="Raleway"/>
              </a:rPr>
              <a:t>retroalimentación</a:t>
            </a:r>
            <a:r>
              <a:rPr lang="en" i="1" dirty="0">
                <a:solidFill>
                  <a:schemeClr val="dk2"/>
                </a:solidFill>
                <a:latin typeface="Raleway"/>
                <a:ea typeface="Raleway"/>
                <a:cs typeface="Raleway"/>
                <a:sym typeface="Raleway"/>
              </a:rPr>
              <a:t>, permiten comunicar a los estudiantes con precisión y detalle sus logros y aspectos menos logrados, o en qué nivel se encuentran respecto a su aprendizaje en función de los criterios e indicadores incluidos.</a:t>
            </a:r>
            <a:endParaRPr i="1" dirty="0">
              <a:solidFill>
                <a:schemeClr val="dk2"/>
              </a:solidFill>
              <a:latin typeface="Raleway"/>
              <a:ea typeface="Raleway"/>
              <a:cs typeface="Raleway"/>
              <a:sym typeface="Raleway"/>
            </a:endParaRPr>
          </a:p>
          <a:p>
            <a:endParaRPr i="1" dirty="0">
              <a:solidFill>
                <a:schemeClr val="dk2"/>
              </a:solidFill>
              <a:latin typeface="Raleway"/>
              <a:ea typeface="Raleway"/>
              <a:cs typeface="Raleway"/>
              <a:sym typeface="Raleway"/>
            </a:endParaRPr>
          </a:p>
        </p:txBody>
      </p:sp>
      <p:pic>
        <p:nvPicPr>
          <p:cNvPr id="7" name="Imagen 6">
            <a:extLst>
              <a:ext uri="{FF2B5EF4-FFF2-40B4-BE49-F238E27FC236}">
                <a16:creationId xmlns:a16="http://schemas.microsoft.com/office/drawing/2014/main" xmlns="" id="{E06C8886-3CE7-4ED9-82B1-6C0C90B4293E}"/>
              </a:ext>
            </a:extLst>
          </p:cNvPr>
          <p:cNvPicPr>
            <a:picLocks noChangeAspect="1"/>
          </p:cNvPicPr>
          <p:nvPr/>
        </p:nvPicPr>
        <p:blipFill>
          <a:blip r:embed="rId5"/>
          <a:stretch>
            <a:fillRect/>
          </a:stretch>
        </p:blipFill>
        <p:spPr>
          <a:xfrm>
            <a:off x="-1" y="2973"/>
            <a:ext cx="12192001" cy="9467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1"/>
                                        </p:tgtEl>
                                        <p:attrNameLst>
                                          <p:attrName>style.visibility</p:attrName>
                                        </p:attrNameLst>
                                      </p:cBhvr>
                                      <p:to>
                                        <p:strVal val="visible"/>
                                      </p:to>
                                    </p:set>
                                    <p:animEffect transition="in" filter="fade">
                                      <p:cBhvr>
                                        <p:cTn id="7" dur="1000"/>
                                        <p:tgtEl>
                                          <p:spTgt spid="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7"/>
          <p:cNvSpPr txBox="1">
            <a:spLocks noGrp="1"/>
          </p:cNvSpPr>
          <p:nvPr>
            <p:ph type="title"/>
          </p:nvPr>
        </p:nvSpPr>
        <p:spPr>
          <a:xfrm>
            <a:off x="354000" y="2550200"/>
            <a:ext cx="5393600" cy="1757600"/>
          </a:xfrm>
          <a:prstGeom prst="rect">
            <a:avLst/>
          </a:prstGeom>
        </p:spPr>
        <p:txBody>
          <a:bodyPr spcFirstLastPara="1" vert="horz" wrap="square" lIns="121900" tIns="121900" rIns="121900" bIns="121900" rtlCol="0" anchor="ctr" anchorCtr="0">
            <a:noAutofit/>
          </a:bodyPr>
          <a:lstStyle/>
          <a:p>
            <a:pPr algn="l"/>
            <a:r>
              <a:rPr lang="en" sz="4000">
                <a:solidFill>
                  <a:schemeClr val="dk2"/>
                </a:solidFill>
              </a:rPr>
              <a:t>PORTAFOLIO</a:t>
            </a:r>
            <a:endParaRPr sz="3200">
              <a:solidFill>
                <a:schemeClr val="dk2"/>
              </a:solidFill>
            </a:endParaRPr>
          </a:p>
        </p:txBody>
      </p:sp>
      <p:pic>
        <p:nvPicPr>
          <p:cNvPr id="267" name="Google Shape;267;p37"/>
          <p:cNvPicPr preferRelativeResize="0"/>
          <p:nvPr/>
        </p:nvPicPr>
        <p:blipFill>
          <a:blip r:embed="rId3">
            <a:alphaModFix/>
          </a:blip>
          <a:stretch>
            <a:fillRect/>
          </a:stretch>
        </p:blipFill>
        <p:spPr>
          <a:xfrm>
            <a:off x="1589149" y="4307801"/>
            <a:ext cx="2923299" cy="2035200"/>
          </a:xfrm>
          <a:prstGeom prst="rect">
            <a:avLst/>
          </a:prstGeom>
          <a:noFill/>
          <a:ln>
            <a:noFill/>
          </a:ln>
        </p:spPr>
      </p:pic>
      <p:pic>
        <p:nvPicPr>
          <p:cNvPr id="268" name="Google Shape;268;p37"/>
          <p:cNvPicPr preferRelativeResize="0"/>
          <p:nvPr/>
        </p:nvPicPr>
        <p:blipFill>
          <a:blip r:embed="rId4">
            <a:alphaModFix/>
          </a:blip>
          <a:stretch>
            <a:fillRect/>
          </a:stretch>
        </p:blipFill>
        <p:spPr>
          <a:xfrm>
            <a:off x="6114331" y="949677"/>
            <a:ext cx="6048335" cy="5925194"/>
          </a:xfrm>
          <a:prstGeom prst="rect">
            <a:avLst/>
          </a:prstGeom>
          <a:noFill/>
          <a:ln>
            <a:noFill/>
          </a:ln>
        </p:spPr>
      </p:pic>
      <p:sp>
        <p:nvSpPr>
          <p:cNvPr id="269" name="Google Shape;269;p37"/>
          <p:cNvSpPr txBox="1"/>
          <p:nvPr/>
        </p:nvSpPr>
        <p:spPr>
          <a:xfrm>
            <a:off x="6626633" y="1338470"/>
            <a:ext cx="4924400" cy="4445563"/>
          </a:xfrm>
          <a:prstGeom prst="rect">
            <a:avLst/>
          </a:prstGeom>
          <a:noFill/>
          <a:ln>
            <a:noFill/>
          </a:ln>
        </p:spPr>
        <p:txBody>
          <a:bodyPr spcFirstLastPara="1" wrap="square" lIns="121900" tIns="121900" rIns="121900" bIns="121900" anchor="t" anchorCtr="0">
            <a:noAutofit/>
          </a:bodyPr>
          <a:lstStyle/>
          <a:p>
            <a:r>
              <a:rPr lang="en" sz="2133" dirty="0">
                <a:solidFill>
                  <a:schemeClr val="dk2"/>
                </a:solidFill>
                <a:latin typeface="Raleway"/>
                <a:ea typeface="Raleway"/>
                <a:cs typeface="Raleway"/>
                <a:sym typeface="Raleway"/>
              </a:rPr>
              <a:t>El </a:t>
            </a:r>
            <a:r>
              <a:rPr lang="en" sz="2133" b="1" dirty="0">
                <a:solidFill>
                  <a:schemeClr val="dk2"/>
                </a:solidFill>
                <a:latin typeface="Raleway"/>
                <a:ea typeface="Raleway"/>
                <a:cs typeface="Raleway"/>
                <a:sym typeface="Raleway"/>
              </a:rPr>
              <a:t>portafolio </a:t>
            </a:r>
            <a:r>
              <a:rPr lang="en" sz="2133" dirty="0">
                <a:solidFill>
                  <a:schemeClr val="dk2"/>
                </a:solidFill>
                <a:latin typeface="Raleway"/>
                <a:ea typeface="Raleway"/>
                <a:cs typeface="Raleway"/>
                <a:sym typeface="Raleway"/>
              </a:rPr>
              <a:t>se define como una carpeta (física o electrónica) que permite recopilar un conjunto de “</a:t>
            </a:r>
            <a:r>
              <a:rPr lang="en" sz="2133" b="1" dirty="0">
                <a:solidFill>
                  <a:schemeClr val="dk2"/>
                </a:solidFill>
                <a:latin typeface="Raleway"/>
                <a:ea typeface="Raleway"/>
                <a:cs typeface="Raleway"/>
                <a:sym typeface="Raleway"/>
              </a:rPr>
              <a:t>evidencias</a:t>
            </a:r>
            <a:r>
              <a:rPr lang="en" sz="2133" dirty="0">
                <a:solidFill>
                  <a:schemeClr val="dk2"/>
                </a:solidFill>
                <a:latin typeface="Raleway"/>
                <a:ea typeface="Raleway"/>
                <a:cs typeface="Raleway"/>
                <a:sym typeface="Raleway"/>
              </a:rPr>
              <a:t>” del trabajo realizado por un estudiante o un grupo de estudiantes durante una </a:t>
            </a:r>
            <a:r>
              <a:rPr lang="en" sz="2133" b="1" dirty="0">
                <a:solidFill>
                  <a:schemeClr val="dk1"/>
                </a:solidFill>
                <a:latin typeface="Raleway"/>
                <a:ea typeface="Raleway"/>
                <a:cs typeface="Raleway"/>
                <a:sym typeface="Raleway"/>
              </a:rPr>
              <a:t>práctica profesional</a:t>
            </a:r>
            <a:r>
              <a:rPr lang="en" sz="2133" dirty="0">
                <a:solidFill>
                  <a:schemeClr val="dk2"/>
                </a:solidFill>
                <a:latin typeface="Raleway"/>
                <a:ea typeface="Raleway"/>
                <a:cs typeface="Raleway"/>
                <a:sym typeface="Raleway"/>
              </a:rPr>
              <a:t>, un </a:t>
            </a:r>
            <a:r>
              <a:rPr lang="en" sz="2133" b="1" dirty="0">
                <a:solidFill>
                  <a:schemeClr val="dk1"/>
                </a:solidFill>
                <a:latin typeface="Raleway"/>
                <a:ea typeface="Raleway"/>
                <a:cs typeface="Raleway"/>
                <a:sym typeface="Raleway"/>
              </a:rPr>
              <a:t>curso </a:t>
            </a:r>
            <a:r>
              <a:rPr lang="en" sz="2133" dirty="0">
                <a:solidFill>
                  <a:schemeClr val="dk2"/>
                </a:solidFill>
                <a:latin typeface="Raleway"/>
                <a:ea typeface="Raleway"/>
                <a:cs typeface="Raleway"/>
                <a:sym typeface="Raleway"/>
              </a:rPr>
              <a:t>o una </a:t>
            </a:r>
            <a:r>
              <a:rPr lang="en" sz="2133" b="1" dirty="0">
                <a:solidFill>
                  <a:schemeClr val="dk1"/>
                </a:solidFill>
                <a:latin typeface="Raleway"/>
                <a:ea typeface="Raleway"/>
                <a:cs typeface="Raleway"/>
                <a:sym typeface="Raleway"/>
              </a:rPr>
              <a:t>unidad</a:t>
            </a:r>
            <a:r>
              <a:rPr lang="en" sz="2133" dirty="0">
                <a:solidFill>
                  <a:schemeClr val="dk2"/>
                </a:solidFill>
                <a:latin typeface="Raleway"/>
                <a:ea typeface="Raleway"/>
                <a:cs typeface="Raleway"/>
                <a:sym typeface="Raleway"/>
              </a:rPr>
              <a:t>. </a:t>
            </a:r>
            <a:endParaRPr sz="2133" dirty="0">
              <a:solidFill>
                <a:schemeClr val="dk2"/>
              </a:solidFill>
              <a:latin typeface="Raleway"/>
              <a:ea typeface="Raleway"/>
              <a:cs typeface="Raleway"/>
              <a:sym typeface="Raleway"/>
            </a:endParaRPr>
          </a:p>
          <a:p>
            <a:endParaRPr sz="2133" dirty="0">
              <a:solidFill>
                <a:schemeClr val="dk2"/>
              </a:solidFill>
              <a:latin typeface="Raleway"/>
              <a:ea typeface="Raleway"/>
              <a:cs typeface="Raleway"/>
              <a:sym typeface="Raleway"/>
            </a:endParaRPr>
          </a:p>
          <a:p>
            <a:r>
              <a:rPr lang="en" sz="2133" dirty="0">
                <a:solidFill>
                  <a:schemeClr val="dk2"/>
                </a:solidFill>
                <a:latin typeface="Raleway"/>
                <a:ea typeface="Raleway"/>
                <a:cs typeface="Raleway"/>
                <a:sym typeface="Raleway"/>
              </a:rPr>
              <a:t>En </a:t>
            </a:r>
            <a:r>
              <a:rPr lang="en" sz="2133" b="1" dirty="0">
                <a:solidFill>
                  <a:schemeClr val="dk2"/>
                </a:solidFill>
                <a:latin typeface="Raleway"/>
                <a:ea typeface="Raleway"/>
                <a:cs typeface="Raleway"/>
                <a:sym typeface="Raleway"/>
              </a:rPr>
              <a:t>evaluación auténtica</a:t>
            </a:r>
            <a:r>
              <a:rPr lang="en" sz="2133" dirty="0">
                <a:solidFill>
                  <a:schemeClr val="dk2"/>
                </a:solidFill>
                <a:latin typeface="Raleway"/>
                <a:ea typeface="Raleway"/>
                <a:cs typeface="Raleway"/>
                <a:sym typeface="Raleway"/>
              </a:rPr>
              <a:t> el portafolio es un instrumento muy adecuado por su capacidad de</a:t>
            </a:r>
            <a:r>
              <a:rPr lang="en" sz="2133" b="1" dirty="0">
                <a:solidFill>
                  <a:schemeClr val="dk1"/>
                </a:solidFill>
                <a:latin typeface="Raleway"/>
                <a:ea typeface="Raleway"/>
                <a:cs typeface="Raleway"/>
                <a:sym typeface="Raleway"/>
              </a:rPr>
              <a:t> evaluar procesos</a:t>
            </a:r>
            <a:r>
              <a:rPr lang="en" sz="2133" dirty="0">
                <a:solidFill>
                  <a:schemeClr val="dk2"/>
                </a:solidFill>
                <a:latin typeface="Raleway"/>
                <a:ea typeface="Raleway"/>
                <a:cs typeface="Raleway"/>
                <a:sym typeface="Raleway"/>
              </a:rPr>
              <a:t> y </a:t>
            </a:r>
            <a:r>
              <a:rPr lang="en" sz="2133" b="1" dirty="0">
                <a:solidFill>
                  <a:schemeClr val="dk1"/>
                </a:solidFill>
                <a:latin typeface="Raleway"/>
                <a:ea typeface="Raleway"/>
                <a:cs typeface="Raleway"/>
                <a:sym typeface="Raleway"/>
              </a:rPr>
              <a:t>desempeños complejos.</a:t>
            </a:r>
            <a:endParaRPr sz="2133" dirty="0"/>
          </a:p>
        </p:txBody>
      </p:sp>
      <p:pic>
        <p:nvPicPr>
          <p:cNvPr id="6" name="Imagen 5">
            <a:extLst>
              <a:ext uri="{FF2B5EF4-FFF2-40B4-BE49-F238E27FC236}">
                <a16:creationId xmlns:a16="http://schemas.microsoft.com/office/drawing/2014/main" xmlns="" id="{E81B3170-646C-48D3-91E7-CF2A22EA2C27}"/>
              </a:ext>
            </a:extLst>
          </p:cNvPr>
          <p:cNvPicPr>
            <a:picLocks noChangeAspect="1"/>
          </p:cNvPicPr>
          <p:nvPr/>
        </p:nvPicPr>
        <p:blipFill>
          <a:blip r:embed="rId5"/>
          <a:stretch>
            <a:fillRect/>
          </a:stretch>
        </p:blipFill>
        <p:spPr>
          <a:xfrm>
            <a:off x="-1" y="2973"/>
            <a:ext cx="12192001" cy="94670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 y="2973"/>
            <a:ext cx="12192001" cy="946703"/>
          </a:xfrm>
          <a:prstGeom prst="rect">
            <a:avLst/>
          </a:prstGeom>
        </p:spPr>
      </p:pic>
      <p:pic>
        <p:nvPicPr>
          <p:cNvPr id="2" name="Imagen 1"/>
          <p:cNvPicPr>
            <a:picLocks noChangeAspect="1"/>
          </p:cNvPicPr>
          <p:nvPr/>
        </p:nvPicPr>
        <p:blipFill>
          <a:blip r:embed="rId3"/>
          <a:stretch>
            <a:fillRect/>
          </a:stretch>
        </p:blipFill>
        <p:spPr>
          <a:xfrm>
            <a:off x="163585" y="2194560"/>
            <a:ext cx="12184425" cy="2535382"/>
          </a:xfrm>
          <a:prstGeom prst="rect">
            <a:avLst/>
          </a:prstGeom>
        </p:spPr>
      </p:pic>
      <p:sp>
        <p:nvSpPr>
          <p:cNvPr id="3" name="CuadroTexto 2">
            <a:hlinkClick r:id="rId4" action="ppaction://hlinksldjump"/>
          </p:cNvPr>
          <p:cNvSpPr txBox="1"/>
          <p:nvPr/>
        </p:nvSpPr>
        <p:spPr>
          <a:xfrm>
            <a:off x="1563329" y="5073444"/>
            <a:ext cx="3215148" cy="1200329"/>
          </a:xfrm>
          <a:prstGeom prst="rect">
            <a:avLst/>
          </a:prstGeom>
          <a:solidFill>
            <a:srgbClr val="7DB5BA"/>
          </a:solidFill>
        </p:spPr>
        <p:style>
          <a:lnRef idx="1">
            <a:schemeClr val="accent5"/>
          </a:lnRef>
          <a:fillRef idx="2">
            <a:schemeClr val="accent5"/>
          </a:fillRef>
          <a:effectRef idx="1">
            <a:schemeClr val="accent5"/>
          </a:effectRef>
          <a:fontRef idx="minor">
            <a:schemeClr val="dk1"/>
          </a:fontRef>
        </p:style>
        <p:txBody>
          <a:bodyPr wrap="square" rtlCol="0">
            <a:spAutoFit/>
          </a:bodyPr>
          <a:lstStyle>
            <a:defPPr>
              <a:defRPr lang="en-US"/>
            </a:defPPr>
            <a:lvl1pPr>
              <a:defRPr sz="2400" b="1">
                <a:solidFill>
                  <a:srgbClr val="0070C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es-AR" dirty="0">
                <a:solidFill>
                  <a:schemeClr val="tx1"/>
                </a:solidFill>
                <a:hlinkClick r:id="rId4" action="ppaction://hlinksldjump"/>
              </a:rPr>
              <a:t>Métodos de Aprendizaje centrados en el estudiante</a:t>
            </a:r>
            <a:endParaRPr lang="es-AR" dirty="0">
              <a:solidFill>
                <a:schemeClr val="tx1"/>
              </a:solidFill>
            </a:endParaRPr>
          </a:p>
        </p:txBody>
      </p:sp>
      <p:sp>
        <p:nvSpPr>
          <p:cNvPr id="5" name="CuadroTexto 4">
            <a:hlinkClick r:id="rId5" action="ppaction://hlinksldjump"/>
          </p:cNvPr>
          <p:cNvSpPr txBox="1"/>
          <p:nvPr/>
        </p:nvSpPr>
        <p:spPr>
          <a:xfrm>
            <a:off x="7275872" y="5073443"/>
            <a:ext cx="3239728" cy="1200329"/>
          </a:xfrm>
          <a:prstGeom prst="rect">
            <a:avLst/>
          </a:prstGeom>
          <a:solidFill>
            <a:srgbClr val="7DB5BA"/>
          </a:solidFill>
        </p:spPr>
        <p:style>
          <a:lnRef idx="1">
            <a:schemeClr val="accent5"/>
          </a:lnRef>
          <a:fillRef idx="2">
            <a:schemeClr val="accent5"/>
          </a:fillRef>
          <a:effectRef idx="1">
            <a:schemeClr val="accent5"/>
          </a:effectRef>
          <a:fontRef idx="minor">
            <a:schemeClr val="dk1"/>
          </a:fontRef>
        </p:style>
        <p:txBody>
          <a:bodyPr wrap="square" rtlCol="0" anchor="ctr">
            <a:spAutoFit/>
          </a:bodyPr>
          <a:lstStyle/>
          <a:p>
            <a:pPr algn="ctr"/>
            <a:endParaRPr lang="es-AR" sz="1200" b="1" dirty="0">
              <a:solidFill>
                <a:srgbClr val="0070C0"/>
              </a:solidFill>
            </a:endParaRPr>
          </a:p>
          <a:p>
            <a:pPr algn="ctr"/>
            <a:r>
              <a:rPr lang="es-AR" sz="2400" b="1" dirty="0">
                <a:solidFill>
                  <a:srgbClr val="0070C0"/>
                </a:solidFill>
              </a:rPr>
              <a:t>Estrategias de </a:t>
            </a:r>
          </a:p>
          <a:p>
            <a:pPr algn="ctr"/>
            <a:r>
              <a:rPr lang="es-AR" sz="2400" b="1" dirty="0">
                <a:solidFill>
                  <a:srgbClr val="0070C0"/>
                </a:solidFill>
              </a:rPr>
              <a:t>Evaluación</a:t>
            </a:r>
          </a:p>
          <a:p>
            <a:pPr algn="ctr"/>
            <a:endParaRPr lang="es-AR" sz="1200" b="1" dirty="0">
              <a:solidFill>
                <a:srgbClr val="0070C0"/>
              </a:solidFill>
            </a:endParaRPr>
          </a:p>
        </p:txBody>
      </p:sp>
    </p:spTree>
    <p:extLst>
      <p:ext uri="{BB962C8B-B14F-4D97-AF65-F5344CB8AC3E}">
        <p14:creationId xmlns:p14="http://schemas.microsoft.com/office/powerpoint/2010/main" val="3040016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 y="2973"/>
            <a:ext cx="12192001" cy="946703"/>
          </a:xfrm>
          <a:prstGeom prst="rect">
            <a:avLst/>
          </a:prstGeom>
        </p:spPr>
      </p:pic>
      <p:pic>
        <p:nvPicPr>
          <p:cNvPr id="2" name="Imagen 1"/>
          <p:cNvPicPr>
            <a:picLocks noChangeAspect="1"/>
          </p:cNvPicPr>
          <p:nvPr/>
        </p:nvPicPr>
        <p:blipFill>
          <a:blip r:embed="rId3"/>
          <a:stretch>
            <a:fillRect/>
          </a:stretch>
        </p:blipFill>
        <p:spPr>
          <a:xfrm>
            <a:off x="2352502" y="949676"/>
            <a:ext cx="7970516" cy="6013470"/>
          </a:xfrm>
          <a:prstGeom prst="rect">
            <a:avLst/>
          </a:prstGeom>
        </p:spPr>
      </p:pic>
    </p:spTree>
    <p:extLst>
      <p:ext uri="{BB962C8B-B14F-4D97-AF65-F5344CB8AC3E}">
        <p14:creationId xmlns:p14="http://schemas.microsoft.com/office/powerpoint/2010/main" val="1828529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 y="2973"/>
            <a:ext cx="12192001" cy="946703"/>
          </a:xfrm>
          <a:prstGeom prst="rect">
            <a:avLst/>
          </a:prstGeom>
        </p:spPr>
      </p:pic>
      <p:pic>
        <p:nvPicPr>
          <p:cNvPr id="3" name="Imagen 2"/>
          <p:cNvPicPr>
            <a:picLocks noChangeAspect="1"/>
          </p:cNvPicPr>
          <p:nvPr/>
        </p:nvPicPr>
        <p:blipFill>
          <a:blip r:embed="rId3"/>
          <a:stretch>
            <a:fillRect/>
          </a:stretch>
        </p:blipFill>
        <p:spPr>
          <a:xfrm>
            <a:off x="83182" y="1246909"/>
            <a:ext cx="11980167" cy="4380807"/>
          </a:xfrm>
          <a:prstGeom prst="rect">
            <a:avLst/>
          </a:prstGeom>
        </p:spPr>
      </p:pic>
    </p:spTree>
    <p:extLst>
      <p:ext uri="{BB962C8B-B14F-4D97-AF65-F5344CB8AC3E}">
        <p14:creationId xmlns:p14="http://schemas.microsoft.com/office/powerpoint/2010/main" val="1042752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 y="2973"/>
            <a:ext cx="12192001" cy="946703"/>
          </a:xfrm>
          <a:prstGeom prst="rect">
            <a:avLst/>
          </a:prstGeom>
        </p:spPr>
      </p:pic>
      <p:pic>
        <p:nvPicPr>
          <p:cNvPr id="2" name="Imagen 1"/>
          <p:cNvPicPr>
            <a:picLocks noChangeAspect="1"/>
          </p:cNvPicPr>
          <p:nvPr/>
        </p:nvPicPr>
        <p:blipFill>
          <a:blip r:embed="rId3"/>
          <a:stretch>
            <a:fillRect/>
          </a:stretch>
        </p:blipFill>
        <p:spPr>
          <a:xfrm>
            <a:off x="373410" y="1562791"/>
            <a:ext cx="11617223" cy="3798917"/>
          </a:xfrm>
          <a:prstGeom prst="rect">
            <a:avLst/>
          </a:prstGeom>
        </p:spPr>
      </p:pic>
    </p:spTree>
    <p:extLst>
      <p:ext uri="{BB962C8B-B14F-4D97-AF65-F5344CB8AC3E}">
        <p14:creationId xmlns:p14="http://schemas.microsoft.com/office/powerpoint/2010/main" val="934570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06286" y="1331369"/>
            <a:ext cx="9144000" cy="749980"/>
          </a:xfrm>
        </p:spPr>
        <p:txBody>
          <a:bodyPr>
            <a:normAutofit/>
          </a:bodyPr>
          <a:lstStyle/>
          <a:p>
            <a:r>
              <a:rPr lang="es-MX" sz="4000" dirty="0">
                <a:solidFill>
                  <a:schemeClr val="accent5">
                    <a:lumMod val="50000"/>
                  </a:schemeClr>
                </a:solidFill>
                <a:latin typeface="Arial Black" panose="020B0A04020102020204" pitchFamily="34" charset="0"/>
              </a:rPr>
              <a:t>Resultados de Aprendizaje</a:t>
            </a:r>
            <a:endParaRPr lang="en-US" sz="4000" dirty="0">
              <a:solidFill>
                <a:schemeClr val="accent5">
                  <a:lumMod val="50000"/>
                </a:schemeClr>
              </a:solidFill>
              <a:latin typeface="Arial Black" panose="020B0A04020102020204" pitchFamily="34" charset="0"/>
            </a:endParaRPr>
          </a:p>
        </p:txBody>
      </p:sp>
      <p:sp>
        <p:nvSpPr>
          <p:cNvPr id="3" name="Rectángulo 2"/>
          <p:cNvSpPr/>
          <p:nvPr/>
        </p:nvSpPr>
        <p:spPr>
          <a:xfrm>
            <a:off x="1027611" y="2208153"/>
            <a:ext cx="10511246" cy="1672253"/>
          </a:xfrm>
          <a:prstGeom prst="rect">
            <a:avLst/>
          </a:prstGeom>
        </p:spPr>
        <p:txBody>
          <a:bodyPr wrap="square">
            <a:spAutoFit/>
          </a:bodyPr>
          <a:lstStyle/>
          <a:p>
            <a:pPr lvl="0">
              <a:spcBef>
                <a:spcPts val="1000"/>
              </a:spcBef>
            </a:pPr>
            <a:r>
              <a:rPr lang="es-MX" dirty="0"/>
              <a:t>Deben estar bien definidos en términos de conocimientos, destrezas y habilidades logrados por el estudiante al final del proceso (o como consecuencia) de su participación en un conjunto particular de experiencias educativas de nivel superior.</a:t>
            </a:r>
          </a:p>
          <a:p>
            <a:pPr lvl="0">
              <a:spcBef>
                <a:spcPts val="1000"/>
              </a:spcBef>
            </a:pPr>
            <a:r>
              <a:rPr lang="es-MX" dirty="0"/>
              <a:t>(</a:t>
            </a:r>
            <a:r>
              <a:rPr lang="es-MX" dirty="0" err="1"/>
              <a:t>The</a:t>
            </a:r>
            <a:r>
              <a:rPr lang="es-MX" dirty="0"/>
              <a:t> Council </a:t>
            </a:r>
            <a:r>
              <a:rPr lang="es-MX" dirty="0" err="1"/>
              <a:t>for</a:t>
            </a:r>
            <a:r>
              <a:rPr lang="es-MX" dirty="0"/>
              <a:t> </a:t>
            </a:r>
            <a:r>
              <a:rPr lang="es-MX" dirty="0" err="1"/>
              <a:t>Higher</a:t>
            </a:r>
            <a:r>
              <a:rPr lang="es-MX" dirty="0"/>
              <a:t> </a:t>
            </a:r>
            <a:r>
              <a:rPr lang="es-MX" dirty="0" err="1"/>
              <a:t>Education</a:t>
            </a:r>
            <a:r>
              <a:rPr lang="es-MX" dirty="0"/>
              <a:t> </a:t>
            </a:r>
            <a:r>
              <a:rPr lang="es-MX" dirty="0" err="1"/>
              <a:t>Accreditation</a:t>
            </a:r>
            <a:r>
              <a:rPr lang="es-MX" dirty="0"/>
              <a:t>, 2006).</a:t>
            </a:r>
          </a:p>
          <a:p>
            <a:pPr lvl="0">
              <a:spcBef>
                <a:spcPts val="1000"/>
              </a:spcBef>
              <a:spcAft>
                <a:spcPts val="1000"/>
              </a:spcAft>
              <a:buClr>
                <a:schemeClr val="dk2"/>
              </a:buClr>
              <a:buSzPts val="1100"/>
            </a:pPr>
            <a:r>
              <a:rPr lang="es-MX" sz="1400" dirty="0"/>
              <a:t>Nota: Si bien la definición no lo explicita, los RA incluyen el aspecto actitudinal, imprescindible para la formación de competencias</a:t>
            </a:r>
            <a:endParaRPr lang="en-US" dirty="0"/>
          </a:p>
        </p:txBody>
      </p:sp>
      <p:sp>
        <p:nvSpPr>
          <p:cNvPr id="11" name="Rectángulo 10"/>
          <p:cNvSpPr/>
          <p:nvPr/>
        </p:nvSpPr>
        <p:spPr>
          <a:xfrm>
            <a:off x="722813" y="4250913"/>
            <a:ext cx="10572204" cy="1051570"/>
          </a:xfrm>
          <a:prstGeom prst="rect">
            <a:avLst/>
          </a:prstGeom>
        </p:spPr>
        <p:txBody>
          <a:bodyPr wrap="square">
            <a:spAutoFit/>
          </a:bodyPr>
          <a:lstStyle/>
          <a:p>
            <a:pPr marL="457200" lvl="0" indent="-317500">
              <a:buClr>
                <a:schemeClr val="dk1"/>
              </a:buClr>
              <a:buSzPts val="1400"/>
              <a:buFont typeface="Raleway"/>
              <a:buChar char="➔"/>
            </a:pPr>
            <a:r>
              <a:rPr lang="es-MX" dirty="0">
                <a:ea typeface="Raleway"/>
                <a:cs typeface="Raleway"/>
                <a:sym typeface="Raleway"/>
              </a:rPr>
              <a:t>Están directamente relacionados con </a:t>
            </a:r>
            <a:r>
              <a:rPr lang="es-MX" b="1" dirty="0">
                <a:ea typeface="Raleway"/>
                <a:cs typeface="Raleway"/>
                <a:sym typeface="Raleway"/>
              </a:rPr>
              <a:t>el estudiante y con sus logros.</a:t>
            </a:r>
          </a:p>
          <a:p>
            <a:pPr marL="457200" lvl="0" indent="-317500">
              <a:spcBef>
                <a:spcPts val="1000"/>
              </a:spcBef>
              <a:buClr>
                <a:schemeClr val="dk1"/>
              </a:buClr>
              <a:buSzPts val="1400"/>
              <a:buFont typeface="Raleway"/>
              <a:buChar char="➔"/>
            </a:pPr>
            <a:r>
              <a:rPr lang="es-MX" dirty="0">
                <a:ea typeface="Raleway"/>
                <a:cs typeface="Raleway"/>
                <a:sym typeface="Raleway"/>
              </a:rPr>
              <a:t>Son </a:t>
            </a:r>
            <a:r>
              <a:rPr lang="es-MX" b="1" dirty="0">
                <a:ea typeface="Raleway"/>
                <a:cs typeface="Raleway"/>
                <a:sym typeface="Raleway"/>
              </a:rPr>
              <a:t>evaluables </a:t>
            </a:r>
            <a:r>
              <a:rPr lang="es-MX" dirty="0">
                <a:ea typeface="Raleway"/>
                <a:cs typeface="Raleway"/>
                <a:sym typeface="Raleway"/>
              </a:rPr>
              <a:t>y con frecuencia </a:t>
            </a:r>
            <a:r>
              <a:rPr lang="es-MX" b="1" dirty="0">
                <a:ea typeface="Raleway"/>
                <a:cs typeface="Raleway"/>
                <a:sym typeface="Raleway"/>
              </a:rPr>
              <a:t>observables </a:t>
            </a:r>
            <a:r>
              <a:rPr lang="es-MX" dirty="0">
                <a:ea typeface="Raleway"/>
                <a:cs typeface="Raleway"/>
                <a:sym typeface="Raleway"/>
              </a:rPr>
              <a:t>(o lo son sus consecuencias, a través de lo que un estudiante sabe y puede demostrar mediante actividades que exigen determinados conocimientos).</a:t>
            </a:r>
          </a:p>
        </p:txBody>
      </p:sp>
      <p:pic>
        <p:nvPicPr>
          <p:cNvPr id="6" name="Imagen 5">
            <a:extLst>
              <a:ext uri="{FF2B5EF4-FFF2-40B4-BE49-F238E27FC236}">
                <a16:creationId xmlns:a16="http://schemas.microsoft.com/office/drawing/2014/main" xmlns="" id="{424C8126-D133-45A3-AF0A-65402D22BDE4}"/>
              </a:ext>
            </a:extLst>
          </p:cNvPr>
          <p:cNvPicPr>
            <a:picLocks noChangeAspect="1"/>
          </p:cNvPicPr>
          <p:nvPr/>
        </p:nvPicPr>
        <p:blipFill>
          <a:blip r:embed="rId2"/>
          <a:stretch>
            <a:fillRect/>
          </a:stretch>
        </p:blipFill>
        <p:spPr>
          <a:xfrm>
            <a:off x="-1" y="2973"/>
            <a:ext cx="12192001" cy="946703"/>
          </a:xfrm>
          <a:prstGeom prst="rect">
            <a:avLst/>
          </a:prstGeom>
        </p:spPr>
      </p:pic>
    </p:spTree>
    <p:extLst>
      <p:ext uri="{BB962C8B-B14F-4D97-AF65-F5344CB8AC3E}">
        <p14:creationId xmlns:p14="http://schemas.microsoft.com/office/powerpoint/2010/main" val="100857291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TotalTime>
  <Words>2209</Words>
  <Application>Microsoft Office PowerPoint</Application>
  <PresentationFormat>Panorámica</PresentationFormat>
  <Paragraphs>336</Paragraphs>
  <Slides>41</Slides>
  <Notes>25</Notes>
  <HiddenSlides>0</HiddenSlides>
  <MMClips>0</MMClips>
  <ScaleCrop>false</ScaleCrop>
  <HeadingPairs>
    <vt:vector size="6" baseType="variant">
      <vt:variant>
        <vt:lpstr>Fuentes usadas</vt:lpstr>
      </vt:variant>
      <vt:variant>
        <vt:i4>9</vt:i4>
      </vt:variant>
      <vt:variant>
        <vt:lpstr>Tema</vt:lpstr>
      </vt:variant>
      <vt:variant>
        <vt:i4>3</vt:i4>
      </vt:variant>
      <vt:variant>
        <vt:lpstr>Títulos de diapositiva</vt:lpstr>
      </vt:variant>
      <vt:variant>
        <vt:i4>41</vt:i4>
      </vt:variant>
    </vt:vector>
  </HeadingPairs>
  <TitlesOfParts>
    <vt:vector size="53" baseType="lpstr">
      <vt:lpstr>Arial</vt:lpstr>
      <vt:lpstr>Arial Black</vt:lpstr>
      <vt:lpstr>Calibri</vt:lpstr>
      <vt:lpstr>Calibri Light</vt:lpstr>
      <vt:lpstr>Lato</vt:lpstr>
      <vt:lpstr>Raleway</vt:lpstr>
      <vt:lpstr>Roboto</vt:lpstr>
      <vt:lpstr>Roboto Medium</vt:lpstr>
      <vt:lpstr>Wingdings</vt:lpstr>
      <vt:lpstr>Tema de Office</vt:lpstr>
      <vt:lpstr>1_Tema de Office</vt:lpstr>
      <vt:lpstr>Diseño personalizado</vt:lpstr>
      <vt:lpstr>MODELO DE PROGRAMAS 2022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Resultados de Aprendizaje</vt:lpstr>
      <vt:lpstr>Preguntas que ayudan a su formulación</vt:lpstr>
      <vt:lpstr>Estructura</vt:lpstr>
      <vt:lpstr>Verbo de desempeño</vt:lpstr>
      <vt:lpstr>OBJETO DE CONOCIMIENTO</vt:lpstr>
      <vt:lpstr>FINALIDAD</vt:lpstr>
      <vt:lpstr>Condición de referencia </vt:lpstr>
      <vt:lpstr>Métodos de aprendizaje centrado en el estudiante  Los métodos ACE representan un conjunto de actividades ordenadas y articuladas dentro del proceso de enseñanza y aprendizaje de una materia.  Permiten organizar un curso completo o ciertos temas o contenidos específicos del mismo.         </vt:lpstr>
      <vt:lpstr>Su aplicación permite que el estudiante  Se convierta en responsable de su propio aprendizaje. Asuma un papel participativo y colaborativo en el proceso. Tome contacto con su entorno. Se comprometa en un proceso de reflexión con lo que hace. Desarrolle la autonomía. Utilice la tecnología como recurso útil para enriquecer su aprendizaje         </vt:lpstr>
      <vt:lpstr>Cuales son estos Métodos?          </vt:lpstr>
      <vt:lpstr>Métodos de aprendizaje         </vt:lpstr>
      <vt:lpstr>Aprendizaje colaborativo         </vt:lpstr>
      <vt:lpstr>Aprendizaje colaborativo         </vt:lpstr>
      <vt:lpstr>Aprendizaje colaborativo         </vt:lpstr>
      <vt:lpstr>2. Metodo del caso         </vt:lpstr>
      <vt:lpstr>2. Metodo del caso         </vt:lpstr>
      <vt:lpstr>3. Aprendizaje orientado a proyectos      </vt:lpstr>
      <vt:lpstr>4. Aprendizaje Basado en Problemas        </vt:lpstr>
      <vt:lpstr>4. Aprendizaje Basado en Problema</vt:lpstr>
      <vt:lpstr>5. Clase invertida        </vt:lpstr>
      <vt:lpstr>Presentación de PowerPoint</vt:lpstr>
      <vt:lpstr>Dimensión formativa.  La evaluación debe de constituir una oportunidad de aprendizaje y utilizarse no para adivinar o seleccionar a quien posee ciertas competencias, sino para promoverlas en todos los estudiantes.  </vt:lpstr>
      <vt:lpstr>Evaluación por competencias</vt:lpstr>
      <vt:lpstr>Evaluación</vt:lpstr>
      <vt:lpstr>Presentación de PowerPoint</vt:lpstr>
      <vt:lpstr>Clasificaciones de la evaluación</vt:lpstr>
      <vt:lpstr>EVALUACIÓN Y RETROALIMENTACIÓN  “Información entregada por el profesor sobre el rendimiento o la comprensión del estudiante, con referencia a una meta y dirigida a mejorar el aprendizaje” </vt:lpstr>
      <vt:lpstr>EVALUACIÓN Y CALIFICACIÓN</vt:lpstr>
      <vt:lpstr>Considerar la evaluación como parte del proceso de enseñanza-aprendizaje, demanda  planificar de manera clara y ordenada para lograr coherencia en nuestras estrategias y técnicas evaluativas producto de una visión global y una propuesta intencionada y previa de qué necesitamos evaluar y cómo y cuándo lo haremos.</vt:lpstr>
      <vt:lpstr>Algunas consideraciones para planificar la evaluación. • Las competencias a las que tributa la asignatura. • Los resultados de aprendizaje definidos para el curso de acuerdo al diseño curricular. • El tipo y nivel de conocimientos y habilidades que demanda el curso (teóricos, prácticos, etc.) • El calendario académico, sus plazos y condiciones. • La cantidad y características de los estudiantes. • Los recursos disponibles • Las consideraciones personales del docente. </vt:lpstr>
      <vt:lpstr>Evaluación: La evaluación por competencias nos obliga a utilizar una diversidad de instrumentos y a implicar a diferentes actores.   Usar la observación como estrategia para recoger información de manera sistemática. Puede acompañarse de: Registros cerrados (check-list, escalas, rúbricas)  Registros abiertos  </vt:lpstr>
      <vt:lpstr>LISTAS DE COTEJO, ESCALAS DE APRECIACIÓN Y RÚBRICAS</vt:lpstr>
      <vt:lpstr>PORTAFOLIO</vt:lpstr>
    </vt:vector>
  </TitlesOfParts>
  <Company>Dixguel03</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MODELO DE PROGRAMAS 2022</dc:title>
  <dc:creator>Javier A. Carletto</dc:creator>
  <cp:lastModifiedBy>Marcelo</cp:lastModifiedBy>
  <cp:revision>23</cp:revision>
  <dcterms:created xsi:type="dcterms:W3CDTF">2021-12-07T12:53:38Z</dcterms:created>
  <dcterms:modified xsi:type="dcterms:W3CDTF">2022-06-06T15:23:07Z</dcterms:modified>
</cp:coreProperties>
</file>